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2.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8.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25.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1"/>
  </p:notesMasterIdLst>
  <p:sldIdLst>
    <p:sldId id="256" r:id="rId5"/>
    <p:sldId id="285" r:id="rId6"/>
    <p:sldId id="302" r:id="rId7"/>
    <p:sldId id="303" r:id="rId8"/>
    <p:sldId id="304" r:id="rId9"/>
    <p:sldId id="292" r:id="rId10"/>
    <p:sldId id="287" r:id="rId11"/>
    <p:sldId id="259" r:id="rId12"/>
    <p:sldId id="305" r:id="rId13"/>
    <p:sldId id="290" r:id="rId14"/>
    <p:sldId id="299" r:id="rId15"/>
    <p:sldId id="268" r:id="rId16"/>
    <p:sldId id="288" r:id="rId17"/>
    <p:sldId id="289" r:id="rId18"/>
    <p:sldId id="298" r:id="rId19"/>
    <p:sldId id="269" r:id="rId20"/>
    <p:sldId id="300" r:id="rId21"/>
    <p:sldId id="293" r:id="rId22"/>
    <p:sldId id="260" r:id="rId23"/>
    <p:sldId id="265" r:id="rId24"/>
    <p:sldId id="274" r:id="rId25"/>
    <p:sldId id="272" r:id="rId26"/>
    <p:sldId id="273" r:id="rId27"/>
    <p:sldId id="266" r:id="rId28"/>
    <p:sldId id="294" r:id="rId29"/>
    <p:sldId id="267" r:id="rId30"/>
    <p:sldId id="261" r:id="rId31"/>
    <p:sldId id="275" r:id="rId32"/>
    <p:sldId id="279" r:id="rId33"/>
    <p:sldId id="301" r:id="rId34"/>
    <p:sldId id="295" r:id="rId35"/>
    <p:sldId id="276" r:id="rId36"/>
    <p:sldId id="280" r:id="rId37"/>
    <p:sldId id="306" r:id="rId38"/>
    <p:sldId id="291" r:id="rId39"/>
    <p:sldId id="286" r:id="rId4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ul Ennus" initials="RE" lastIdx="5" clrIdx="0">
    <p:extLst>
      <p:ext uri="{19B8F6BF-5375-455C-9EA6-DF929625EA0E}">
        <p15:presenceInfo xmlns:p15="http://schemas.microsoft.com/office/powerpoint/2012/main" userId="807ede79ee962e1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FAF4"/>
    <a:srgbClr val="EAF4E4"/>
    <a:srgbClr val="FFD9B3"/>
    <a:srgbClr val="4454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753CBC-D396-442D-94A1-DA5237C756F0}" v="42" dt="2023-10-04T21:10:25.6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117" autoAdjust="0"/>
  </p:normalViewPr>
  <p:slideViewPr>
    <p:cSldViewPr snapToGrid="0">
      <p:cViewPr varScale="1">
        <p:scale>
          <a:sx n="78" d="100"/>
          <a:sy n="78" d="100"/>
        </p:scale>
        <p:origin x="546" y="9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commentAuthors" Target="commentAuthors.xml"/><Relationship Id="rId47"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https://d.docs.live.net/40a4f987b194a5df/Merle%5e0Tauno/Pakkumised%20ja%20kliendid/AKTIIVSED%20PROJEKTID/Eesti%20Koolitus-%20ja%20Konsultatsioonifirmade%20Liit/Greete%20failid/Anal&#252;&#252;s.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s://d.docs.live.net/40a4f987b194a5df/Merle%5e0Tauno/Pakkumised%20ja%20kliendid/AKTIIVSED%20PROJEKTID/Eesti%20Koolitus-%20ja%20Konsultatsioonifirmade%20Liit/Greete%20failid/Anal&#252;&#252;s.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https://d.docs.live.net/40a4f987b194a5df/Merle%5e0Tauno/Pakkumised%20ja%20kliendid/AKTIIVSED%20PROJEKTID/Eesti%20Koolitus-%20ja%20Konsultatsioonifirmade%20Liit/Greete%20failid/Anal&#252;&#252;s.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https://d.docs.live.net/40a4f987b194a5df/Merle%5e0Tauno/Pakkumised%20ja%20kliendid/AKTIIVSED%20PROJEKTID/Eesti%20Koolitus-%20ja%20Konsultatsioonifirmade%20Liit/Greete%20failid/Anal&#252;&#252;s.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https://d.docs.live.net/40a4f987b194a5df/Merle%5e0Tauno/Pakkumised%20ja%20kliendid/AKTIIVSED%20PROJEKTID/Eesti%20Koolitus-%20ja%20Konsultatsioonifirmade%20Liit/Greete%20failid/Anal&#252;&#252;s.xlsx" TargetMode="External"/><Relationship Id="rId2" Type="http://schemas.microsoft.com/office/2011/relationships/chartColorStyle" Target="colors13.xml"/><Relationship Id="rId1" Type="http://schemas.microsoft.com/office/2011/relationships/chartStyle" Target="style13.xml"/></Relationships>
</file>

<file path=ppt/charts/_rels/chart2.xml.rels><?xml version="1.0" encoding="UTF-8" standalone="yes"?>
<Relationships xmlns="http://schemas.openxmlformats.org/package/2006/relationships"><Relationship Id="rId3" Type="http://schemas.openxmlformats.org/officeDocument/2006/relationships/oleObject" Target="https://levellabee.sharepoint.com/sites/PROJEKTID/Shared%20Documents/TELLIMUST&#214;&#214;DE%20ARHIIV/L&#245;ppenud%20projektid/Eesti%20Koolitus-%20ja%20Konsultatsioonifirmade%20Liit/Koolitusfirmade%20TOP/Koolitusfirmade%20TOP.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d.docs.live.net/40a4f987b194a5df/Merle%5e0Tauno/Pakkumised%20ja%20kliendid/AKTIIVSED%20PROJEKTID/Eesti%20Koolitus-%20ja%20Konsultatsioonifirmade%20Liit/Greete%20failid/Anal&#252;&#252;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levellabee.sharepoint.com/sites/PROJEKTID/Shared%20Documents/AKTIIVSED%20PROJEKTID/Eesti%20Koolitus-%20ja%20Konsultatsioonifirmade%20Liit/K&#252;simustik/Anal&#252;&#252;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levellabee.sharepoint.com/sites/PROJEKTID/Shared%20Documents/AKTIIVSED%20PROJEKTID/Eesti%20Koolitus-%20ja%20Konsultatsioonifirmade%20Liit/L&#245;pparuanne/Kutsetunnistusi.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levellabee.sharepoint.com/sites/PROJEKTID/Shared%20Documents/AKTIIVSED%20PROJEKTID/Eesti%20Koolitus-%20ja%20Konsultatsioonifirmade%20Liit/K&#252;simustik/Anal&#252;&#252;s.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levellabee.sharepoint.com/sites/PROJEKTID/Shared%20Documents/AKTIIVSED%20PROJEKTID/Eesti%20Koolitus-%20ja%20Konsultatsioonifirmade%20Liit/K&#252;simustik/Anal&#252;&#252;s.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d.docs.live.net/40a4f987b194a5df/Merle%5e0Tauno/Pakkumised%20ja%20kliendid/AKTIIVSED%20PROJEKTID/Eesti%20Koolitus-%20ja%20Konsultatsioonifirmade%20Liit/Greete%20failid/Anal&#252;&#252;s.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pieChart>
        <c:varyColors val="1"/>
        <c:ser>
          <c:idx val="0"/>
          <c:order val="0"/>
          <c:tx>
            <c:strRef>
              <c:f>'[Analüüs.xlsx]Koolituse olulisus (2)'!$D$4</c:f>
              <c:strCache>
                <c:ptCount val="1"/>
                <c:pt idx="0">
                  <c:v>%</c:v>
                </c:pt>
              </c:strCache>
            </c:strRef>
          </c:tx>
          <c:dPt>
            <c:idx val="0"/>
            <c:bubble3D val="0"/>
            <c:spPr>
              <a:gradFill rotWithShape="1">
                <a:gsLst>
                  <a:gs pos="0">
                    <a:schemeClr val="accent6">
                      <a:shade val="65000"/>
                      <a:satMod val="103000"/>
                      <a:lumMod val="102000"/>
                      <a:tint val="94000"/>
                    </a:schemeClr>
                  </a:gs>
                  <a:gs pos="50000">
                    <a:schemeClr val="accent6">
                      <a:shade val="65000"/>
                      <a:satMod val="110000"/>
                      <a:lumMod val="100000"/>
                      <a:shade val="100000"/>
                    </a:schemeClr>
                  </a:gs>
                  <a:gs pos="100000">
                    <a:schemeClr val="accent6">
                      <a:shade val="65000"/>
                      <a:lumMod val="99000"/>
                      <a:satMod val="120000"/>
                      <a:shade val="78000"/>
                    </a:schemeClr>
                  </a:gs>
                </a:gsLst>
                <a:lin ang="5400000" scaled="0"/>
              </a:gradFill>
              <a:ln>
                <a:noFill/>
              </a:ln>
              <a:effectLst/>
            </c:spPr>
            <c:extLst>
              <c:ext xmlns:c16="http://schemas.microsoft.com/office/drawing/2014/chart" uri="{C3380CC4-5D6E-409C-BE32-E72D297353CC}">
                <c16:uniqueId val="{00000001-7C90-4645-8431-CB6892FC70BB}"/>
              </c:ext>
            </c:extLst>
          </c:dPt>
          <c:dPt>
            <c:idx val="1"/>
            <c:bubble3D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c:spPr>
            <c:extLst>
              <c:ext xmlns:c16="http://schemas.microsoft.com/office/drawing/2014/chart" uri="{C3380CC4-5D6E-409C-BE32-E72D297353CC}">
                <c16:uniqueId val="{00000003-7C90-4645-8431-CB6892FC70BB}"/>
              </c:ext>
            </c:extLst>
          </c:dPt>
          <c:dPt>
            <c:idx val="2"/>
            <c:bubble3D val="0"/>
            <c:spPr>
              <a:gradFill rotWithShape="1">
                <a:gsLst>
                  <a:gs pos="0">
                    <a:schemeClr val="accent6">
                      <a:tint val="65000"/>
                      <a:satMod val="103000"/>
                      <a:lumMod val="102000"/>
                      <a:tint val="94000"/>
                    </a:schemeClr>
                  </a:gs>
                  <a:gs pos="50000">
                    <a:schemeClr val="accent6">
                      <a:tint val="65000"/>
                      <a:satMod val="110000"/>
                      <a:lumMod val="100000"/>
                      <a:shade val="100000"/>
                    </a:schemeClr>
                  </a:gs>
                  <a:gs pos="100000">
                    <a:schemeClr val="accent6">
                      <a:tint val="65000"/>
                      <a:lumMod val="99000"/>
                      <a:satMod val="120000"/>
                      <a:shade val="78000"/>
                    </a:schemeClr>
                  </a:gs>
                </a:gsLst>
                <a:lin ang="5400000" scaled="0"/>
              </a:gradFill>
              <a:ln>
                <a:noFill/>
              </a:ln>
              <a:effectLst/>
            </c:spPr>
            <c:extLst>
              <c:ext xmlns:c16="http://schemas.microsoft.com/office/drawing/2014/chart" uri="{C3380CC4-5D6E-409C-BE32-E72D297353CC}">
                <c16:uniqueId val="{00000005-7C90-4645-8431-CB6892FC70BB}"/>
              </c:ext>
            </c:extLst>
          </c:dPt>
          <c:dPt>
            <c:idx val="3"/>
            <c:bubble3D val="0"/>
            <c:spPr>
              <a:gradFill rotWithShape="1">
                <a:gsLst>
                  <a:gs pos="0">
                    <a:schemeClr val="accent6">
                      <a:tint val="30000"/>
                      <a:satMod val="103000"/>
                      <a:lumMod val="102000"/>
                      <a:tint val="94000"/>
                    </a:schemeClr>
                  </a:gs>
                  <a:gs pos="50000">
                    <a:schemeClr val="accent6">
                      <a:tint val="30000"/>
                      <a:satMod val="110000"/>
                      <a:lumMod val="100000"/>
                      <a:shade val="100000"/>
                    </a:schemeClr>
                  </a:gs>
                  <a:gs pos="100000">
                    <a:schemeClr val="accent6">
                      <a:tint val="30000"/>
                      <a:lumMod val="99000"/>
                      <a:satMod val="120000"/>
                      <a:shade val="78000"/>
                    </a:schemeClr>
                  </a:gs>
                </a:gsLst>
                <a:lin ang="5400000" scaled="0"/>
              </a:gradFill>
              <a:ln>
                <a:noFill/>
              </a:ln>
              <a:effectLst/>
            </c:spPr>
            <c:extLst>
              <c:ext xmlns:c16="http://schemas.microsoft.com/office/drawing/2014/chart" uri="{C3380CC4-5D6E-409C-BE32-E72D297353CC}">
                <c16:uniqueId val="{00000007-7C90-4645-8431-CB6892FC70BB}"/>
              </c:ext>
            </c:extLst>
          </c:dPt>
          <c:dLbls>
            <c:dLbl>
              <c:idx val="0"/>
              <c:layout>
                <c:manualLayout>
                  <c:x val="-0.14185563443925017"/>
                  <c:y val="0.1624768761153336"/>
                </c:manualLayout>
              </c:layout>
              <c:tx>
                <c:rich>
                  <a:bodyPr/>
                  <a:lstStyle/>
                  <a:p>
                    <a:fld id="{4F0F8CB8-ED5F-4BDE-AF0D-6CB73BE68670}" type="CATEGORYNAME">
                      <a:rPr lang="en-US">
                        <a:solidFill>
                          <a:schemeClr val="bg1"/>
                        </a:solidFill>
                      </a:rPr>
                      <a:pPr/>
                      <a:t>[KATEGOORIA NIMI]</a:t>
                    </a:fld>
                    <a:r>
                      <a:rPr lang="en-US" baseline="0" dirty="0"/>
                      <a:t>
</a:t>
                    </a:r>
                    <a:fld id="{4CA6D1F8-CD6B-496E-8550-6495785376B7}" type="VALUE">
                      <a:rPr lang="en-US" baseline="0">
                        <a:solidFill>
                          <a:schemeClr val="bg1"/>
                        </a:solidFill>
                      </a:rPr>
                      <a:pPr/>
                      <a:t>[VÄÄRTUS]</a:t>
                    </a:fld>
                    <a:endParaRPr lang="en-US" baseline="0" dirty="0"/>
                  </a:p>
                </c:rich>
              </c:tx>
              <c:showLegendKey val="0"/>
              <c:showVal val="1"/>
              <c:showCatName val="1"/>
              <c:showSerName val="0"/>
              <c:showPercent val="0"/>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1-7C90-4645-8431-CB6892FC70BB}"/>
                </c:ext>
              </c:extLst>
            </c:dLbl>
            <c:dLbl>
              <c:idx val="1"/>
              <c:layout>
                <c:manualLayout>
                  <c:x val="-0.21197361111111118"/>
                  <c:y val="-0.16431168981481481"/>
                </c:manualLayout>
              </c:layout>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t-EE"/>
                </a:p>
              </c:txPr>
              <c:showLegendKey val="0"/>
              <c:showVal val="1"/>
              <c:showCatName val="1"/>
              <c:showSerName val="0"/>
              <c:showPercent val="0"/>
              <c:showBubbleSize val="0"/>
              <c:separator>
</c:separator>
              <c:extLst>
                <c:ext xmlns:c15="http://schemas.microsoft.com/office/drawing/2012/chart" uri="{CE6537A1-D6FC-4f65-9D91-7224C49458BB}">
                  <c15:layout>
                    <c:manualLayout>
                      <c:w val="0.23558333333333334"/>
                      <c:h val="0.28452655889145495"/>
                    </c:manualLayout>
                  </c15:layout>
                </c:ext>
                <c:ext xmlns:c16="http://schemas.microsoft.com/office/drawing/2014/chart" uri="{C3380CC4-5D6E-409C-BE32-E72D297353CC}">
                  <c16:uniqueId val="{00000003-7C90-4645-8431-CB6892FC70BB}"/>
                </c:ext>
              </c:extLst>
            </c:dLbl>
            <c:dLbl>
              <c:idx val="2"/>
              <c:layout>
                <c:manualLayout>
                  <c:x val="0.24249479166666663"/>
                  <c:y val="0.18558379629629629"/>
                </c:manualLayout>
              </c:layout>
              <c:tx>
                <c:rich>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fld id="{C11D1928-6ED0-412E-9F0D-0479C444A218}" type="CATEGORYNAME">
                      <a:rPr lang="en-US" dirty="0">
                        <a:solidFill>
                          <a:srgbClr val="44546A"/>
                        </a:solidFill>
                      </a:rPr>
                      <a:pPr>
                        <a:defRPr sz="1600">
                          <a:solidFill>
                            <a:schemeClr val="bg1"/>
                          </a:solidFill>
                        </a:defRPr>
                      </a:pPr>
                      <a:t>[KATEGOORIA NIMI]</a:t>
                    </a:fld>
                    <a:r>
                      <a:rPr lang="en-US" baseline="0" dirty="0"/>
                      <a:t>
</a:t>
                    </a:r>
                    <a:fld id="{697D8F63-CE93-43B5-A69A-BEB2AB782BD8}" type="VALUE">
                      <a:rPr lang="en-US" baseline="0" dirty="0">
                        <a:solidFill>
                          <a:srgbClr val="44546A"/>
                        </a:solidFill>
                      </a:rPr>
                      <a:pPr>
                        <a:defRPr sz="1600">
                          <a:solidFill>
                            <a:schemeClr val="bg1"/>
                          </a:solidFill>
                        </a:defRPr>
                      </a:pPr>
                      <a:t>[VÄÄRTUS]</a:t>
                    </a:fld>
                    <a:endParaRPr lang="en-US" baseline="0" dirty="0"/>
                  </a:p>
                </c:rich>
              </c:tx>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t-EE"/>
                </a:p>
              </c:txPr>
              <c:showLegendKey val="0"/>
              <c:showVal val="1"/>
              <c:showCatName val="1"/>
              <c:showSerName val="0"/>
              <c:showPercent val="0"/>
              <c:showBubbleSize val="0"/>
              <c:separator>
</c:separator>
              <c:extLst>
                <c:ext xmlns:c15="http://schemas.microsoft.com/office/drawing/2012/chart" uri="{CE6537A1-D6FC-4f65-9D91-7224C49458BB}">
                  <c15:layout>
                    <c:manualLayout>
                      <c:w val="0.21545902777777778"/>
                      <c:h val="0.23847777777777776"/>
                    </c:manualLayout>
                  </c15:layout>
                  <c15:dlblFieldTable/>
                  <c15:showDataLabelsRange val="0"/>
                </c:ext>
                <c:ext xmlns:c16="http://schemas.microsoft.com/office/drawing/2014/chart" uri="{C3380CC4-5D6E-409C-BE32-E72D297353CC}">
                  <c16:uniqueId val="{00000005-7C90-4645-8431-CB6892FC70BB}"/>
                </c:ext>
              </c:extLst>
            </c:dLbl>
            <c:dLbl>
              <c:idx val="3"/>
              <c:layout>
                <c:manualLayout>
                  <c:x val="0.15332239720034996"/>
                  <c:y val="0.2289760134149898"/>
                </c:manualLayout>
              </c:layout>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t-EE"/>
                </a:p>
              </c:txPr>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7-7C90-4645-8431-CB6892FC70BB}"/>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2"/>
                    </a:solidFill>
                    <a:latin typeface="+mn-lt"/>
                    <a:ea typeface="+mn-ea"/>
                    <a:cs typeface="+mn-cs"/>
                  </a:defRPr>
                </a:pPr>
                <a:endParaRPr lang="et-EE"/>
              </a:p>
            </c:txPr>
            <c:showLegendKey val="0"/>
            <c:showVal val="1"/>
            <c:showCatName val="1"/>
            <c:showSerName val="0"/>
            <c:showPercent val="0"/>
            <c:showBubbleSize val="0"/>
            <c:separator>
</c:separator>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'[Analüüs.xlsx]Koolituse olulisus (2)'!$B$5:$B$7</c:f>
              <c:strCache>
                <c:ptCount val="3"/>
                <c:pt idx="0">
                  <c:v>väheoluline (alla 50% käibest)</c:v>
                </c:pt>
                <c:pt idx="1">
                  <c:v>ainus/peamine tegevusala</c:v>
                </c:pt>
                <c:pt idx="2">
                  <c:v>oluline (üle 50% käibest)</c:v>
                </c:pt>
              </c:strCache>
            </c:strRef>
          </c:cat>
          <c:val>
            <c:numRef>
              <c:f>'[Analüüs.xlsx]Koolituse olulisus (2)'!$D$5:$D$7</c:f>
              <c:numCache>
                <c:formatCode>0%</c:formatCode>
                <c:ptCount val="3"/>
                <c:pt idx="0">
                  <c:v>0.16304347826086957</c:v>
                </c:pt>
                <c:pt idx="1">
                  <c:v>0.53260869565217395</c:v>
                </c:pt>
                <c:pt idx="2">
                  <c:v>0.30434782608695654</c:v>
                </c:pt>
              </c:numCache>
            </c:numRef>
          </c:val>
          <c:extLst>
            <c:ext xmlns:c16="http://schemas.microsoft.com/office/drawing/2014/chart" uri="{C3380CC4-5D6E-409C-BE32-E72D297353CC}">
              <c16:uniqueId val="{00000008-7C90-4645-8431-CB6892FC70BB}"/>
            </c:ext>
          </c:extLst>
        </c:ser>
        <c:dLbls>
          <c:showLegendKey val="0"/>
          <c:showVal val="1"/>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t-E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barChart>
        <c:barDir val="bar"/>
        <c:grouping val="percentStacked"/>
        <c:varyColors val="0"/>
        <c:ser>
          <c:idx val="0"/>
          <c:order val="0"/>
          <c:tx>
            <c:strRef>
              <c:f>'[Analüüs.xlsx]Läbiviimise viisid'!$C$18</c:f>
              <c:strCache>
                <c:ptCount val="1"/>
                <c:pt idx="0">
                  <c:v>4  – Koolitused toimuvad reeglina sel viisil</c:v>
                </c:pt>
              </c:strCache>
            </c:strRef>
          </c:tx>
          <c:spPr>
            <a:gradFill rotWithShape="1">
              <a:gsLst>
                <a:gs pos="0">
                  <a:schemeClr val="accent2">
                    <a:shade val="58000"/>
                    <a:satMod val="103000"/>
                    <a:lumMod val="102000"/>
                    <a:tint val="94000"/>
                  </a:schemeClr>
                </a:gs>
                <a:gs pos="50000">
                  <a:schemeClr val="accent2">
                    <a:shade val="58000"/>
                    <a:satMod val="110000"/>
                    <a:lumMod val="100000"/>
                    <a:shade val="100000"/>
                  </a:schemeClr>
                </a:gs>
                <a:gs pos="100000">
                  <a:schemeClr val="accent2">
                    <a:shade val="58000"/>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'[Analüüs.xlsx]Läbiviimise viisid'!$B$19:$B$22</c:f>
              <c:strCache>
                <c:ptCount val="4"/>
                <c:pt idx="0">
                  <c:v>E-õpe ehk ainult salvestatud ja järelvaadatavad koolitused</c:v>
                </c:pt>
                <c:pt idx="1">
                  <c:v>Online-õpe</c:v>
                </c:pt>
                <c:pt idx="2">
                  <c:v>Hübriidõpe (veebipõhine või e-õpe ja auditoorne koos)</c:v>
                </c:pt>
                <c:pt idx="3">
                  <c:v>Auditoorne õpe</c:v>
                </c:pt>
              </c:strCache>
            </c:strRef>
          </c:cat>
          <c:val>
            <c:numRef>
              <c:f>'[Analüüs.xlsx]Läbiviimise viisid'!$C$19:$C$22</c:f>
              <c:numCache>
                <c:formatCode>0%</c:formatCode>
                <c:ptCount val="4"/>
                <c:pt idx="0">
                  <c:v>3.5294117647058823E-2</c:v>
                </c:pt>
                <c:pt idx="1">
                  <c:v>8.2352941176470587E-2</c:v>
                </c:pt>
                <c:pt idx="2">
                  <c:v>0.10465116279069768</c:v>
                </c:pt>
                <c:pt idx="3">
                  <c:v>0.59302325581395354</c:v>
                </c:pt>
              </c:numCache>
            </c:numRef>
          </c:val>
          <c:extLst>
            <c:ext xmlns:c16="http://schemas.microsoft.com/office/drawing/2014/chart" uri="{C3380CC4-5D6E-409C-BE32-E72D297353CC}">
              <c16:uniqueId val="{00000000-A1BD-49DA-BC21-158DB9D15C6E}"/>
            </c:ext>
          </c:extLst>
        </c:ser>
        <c:ser>
          <c:idx val="1"/>
          <c:order val="1"/>
          <c:tx>
            <c:strRef>
              <c:f>'[Analüüs.xlsx]Läbiviimise viisid'!$D$18</c:f>
              <c:strCache>
                <c:ptCount val="1"/>
                <c:pt idx="0">
                  <c:v>3 – Kasutame sageli</c:v>
                </c:pt>
              </c:strCache>
            </c:strRef>
          </c:tx>
          <c:spPr>
            <a:gradFill rotWithShape="1">
              <a:gsLst>
                <a:gs pos="0">
                  <a:schemeClr val="accent2">
                    <a:shade val="86000"/>
                    <a:satMod val="103000"/>
                    <a:lumMod val="102000"/>
                    <a:tint val="94000"/>
                  </a:schemeClr>
                </a:gs>
                <a:gs pos="50000">
                  <a:schemeClr val="accent2">
                    <a:shade val="86000"/>
                    <a:satMod val="110000"/>
                    <a:lumMod val="100000"/>
                    <a:shade val="100000"/>
                  </a:schemeClr>
                </a:gs>
                <a:gs pos="100000">
                  <a:schemeClr val="accent2">
                    <a:shade val="86000"/>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'[Analüüs.xlsx]Läbiviimise viisid'!$B$19:$B$22</c:f>
              <c:strCache>
                <c:ptCount val="4"/>
                <c:pt idx="0">
                  <c:v>E-õpe ehk ainult salvestatud ja järelvaadatavad koolitused</c:v>
                </c:pt>
                <c:pt idx="1">
                  <c:v>Online-õpe</c:v>
                </c:pt>
                <c:pt idx="2">
                  <c:v>Hübriidõpe (veebipõhine või e-õpe ja auditoorne koos)</c:v>
                </c:pt>
                <c:pt idx="3">
                  <c:v>Auditoorne õpe</c:v>
                </c:pt>
              </c:strCache>
            </c:strRef>
          </c:cat>
          <c:val>
            <c:numRef>
              <c:f>'[Analüüs.xlsx]Läbiviimise viisid'!$D$19:$D$22</c:f>
              <c:numCache>
                <c:formatCode>0%</c:formatCode>
                <c:ptCount val="4"/>
                <c:pt idx="0">
                  <c:v>0.10588235294117647</c:v>
                </c:pt>
                <c:pt idx="1">
                  <c:v>0.30588235294117649</c:v>
                </c:pt>
                <c:pt idx="2">
                  <c:v>0.23255813953488372</c:v>
                </c:pt>
                <c:pt idx="3">
                  <c:v>0.30232558139534882</c:v>
                </c:pt>
              </c:numCache>
            </c:numRef>
          </c:val>
          <c:extLst>
            <c:ext xmlns:c16="http://schemas.microsoft.com/office/drawing/2014/chart" uri="{C3380CC4-5D6E-409C-BE32-E72D297353CC}">
              <c16:uniqueId val="{00000001-A1BD-49DA-BC21-158DB9D15C6E}"/>
            </c:ext>
          </c:extLst>
        </c:ser>
        <c:ser>
          <c:idx val="2"/>
          <c:order val="2"/>
          <c:tx>
            <c:strRef>
              <c:f>'[Analüüs.xlsx]Läbiviimise viisid'!$E$18</c:f>
              <c:strCache>
                <c:ptCount val="1"/>
                <c:pt idx="0">
                  <c:v>2 – Kasutame mõne üksiku koolituse läbiviimiseks</c:v>
                </c:pt>
              </c:strCache>
            </c:strRef>
          </c:tx>
          <c:spPr>
            <a:gradFill rotWithShape="1">
              <a:gsLst>
                <a:gs pos="0">
                  <a:schemeClr val="accent2">
                    <a:tint val="86000"/>
                    <a:satMod val="103000"/>
                    <a:lumMod val="102000"/>
                    <a:tint val="94000"/>
                  </a:schemeClr>
                </a:gs>
                <a:gs pos="50000">
                  <a:schemeClr val="accent2">
                    <a:tint val="86000"/>
                    <a:satMod val="110000"/>
                    <a:lumMod val="100000"/>
                    <a:shade val="100000"/>
                  </a:schemeClr>
                </a:gs>
                <a:gs pos="100000">
                  <a:schemeClr val="accent2">
                    <a:tint val="86000"/>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'[Analüüs.xlsx]Läbiviimise viisid'!$B$19:$B$22</c:f>
              <c:strCache>
                <c:ptCount val="4"/>
                <c:pt idx="0">
                  <c:v>E-õpe ehk ainult salvestatud ja järelvaadatavad koolitused</c:v>
                </c:pt>
                <c:pt idx="1">
                  <c:v>Online-õpe</c:v>
                </c:pt>
                <c:pt idx="2">
                  <c:v>Hübriidõpe (veebipõhine või e-õpe ja auditoorne koos)</c:v>
                </c:pt>
                <c:pt idx="3">
                  <c:v>Auditoorne õpe</c:v>
                </c:pt>
              </c:strCache>
            </c:strRef>
          </c:cat>
          <c:val>
            <c:numRef>
              <c:f>'[Analüüs.xlsx]Läbiviimise viisid'!$E$19:$E$22</c:f>
              <c:numCache>
                <c:formatCode>0%</c:formatCode>
                <c:ptCount val="4"/>
                <c:pt idx="0">
                  <c:v>0.36470588235294116</c:v>
                </c:pt>
                <c:pt idx="1">
                  <c:v>0.4823529411764706</c:v>
                </c:pt>
                <c:pt idx="2">
                  <c:v>0.40697674418604651</c:v>
                </c:pt>
                <c:pt idx="3">
                  <c:v>6.9767441860465115E-2</c:v>
                </c:pt>
              </c:numCache>
            </c:numRef>
          </c:val>
          <c:extLst>
            <c:ext xmlns:c16="http://schemas.microsoft.com/office/drawing/2014/chart" uri="{C3380CC4-5D6E-409C-BE32-E72D297353CC}">
              <c16:uniqueId val="{00000002-A1BD-49DA-BC21-158DB9D15C6E}"/>
            </c:ext>
          </c:extLst>
        </c:ser>
        <c:ser>
          <c:idx val="3"/>
          <c:order val="3"/>
          <c:tx>
            <c:strRef>
              <c:f>'[Analüüs.xlsx]Läbiviimise viisid'!$F$18</c:f>
              <c:strCache>
                <c:ptCount val="1"/>
                <c:pt idx="0">
                  <c:v>1 – Ei kasutata üldse</c:v>
                </c:pt>
              </c:strCache>
            </c:strRef>
          </c:tx>
          <c:spPr>
            <a:gradFill rotWithShape="1">
              <a:gsLst>
                <a:gs pos="0">
                  <a:schemeClr val="accent2">
                    <a:tint val="58000"/>
                    <a:satMod val="103000"/>
                    <a:lumMod val="102000"/>
                    <a:tint val="94000"/>
                  </a:schemeClr>
                </a:gs>
                <a:gs pos="50000">
                  <a:schemeClr val="accent2">
                    <a:tint val="58000"/>
                    <a:satMod val="110000"/>
                    <a:lumMod val="100000"/>
                    <a:shade val="100000"/>
                  </a:schemeClr>
                </a:gs>
                <a:gs pos="100000">
                  <a:schemeClr val="accent2">
                    <a:tint val="58000"/>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2"/>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'[Analüüs.xlsx]Läbiviimise viisid'!$B$19:$B$22</c:f>
              <c:strCache>
                <c:ptCount val="4"/>
                <c:pt idx="0">
                  <c:v>E-õpe ehk ainult salvestatud ja järelvaadatavad koolitused</c:v>
                </c:pt>
                <c:pt idx="1">
                  <c:v>Online-õpe</c:v>
                </c:pt>
                <c:pt idx="2">
                  <c:v>Hübriidõpe (veebipõhine või e-õpe ja auditoorne koos)</c:v>
                </c:pt>
                <c:pt idx="3">
                  <c:v>Auditoorne õpe</c:v>
                </c:pt>
              </c:strCache>
            </c:strRef>
          </c:cat>
          <c:val>
            <c:numRef>
              <c:f>'[Analüüs.xlsx]Läbiviimise viisid'!$F$19:$F$22</c:f>
              <c:numCache>
                <c:formatCode>0%</c:formatCode>
                <c:ptCount val="4"/>
                <c:pt idx="0">
                  <c:v>0.49411764705882355</c:v>
                </c:pt>
                <c:pt idx="1">
                  <c:v>0.12941176470588237</c:v>
                </c:pt>
                <c:pt idx="2">
                  <c:v>0.2558139534883721</c:v>
                </c:pt>
                <c:pt idx="3">
                  <c:v>3.4883720930232558E-2</c:v>
                </c:pt>
              </c:numCache>
            </c:numRef>
          </c:val>
          <c:extLst>
            <c:ext xmlns:c16="http://schemas.microsoft.com/office/drawing/2014/chart" uri="{C3380CC4-5D6E-409C-BE32-E72D297353CC}">
              <c16:uniqueId val="{00000003-A1BD-49DA-BC21-158DB9D15C6E}"/>
            </c:ext>
          </c:extLst>
        </c:ser>
        <c:dLbls>
          <c:showLegendKey val="0"/>
          <c:showVal val="1"/>
          <c:showCatName val="0"/>
          <c:showSerName val="0"/>
          <c:showPercent val="0"/>
          <c:showBubbleSize val="0"/>
        </c:dLbls>
        <c:gapWidth val="75"/>
        <c:overlap val="100"/>
        <c:axId val="851596704"/>
        <c:axId val="851603776"/>
      </c:barChart>
      <c:catAx>
        <c:axId val="851596704"/>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t-EE"/>
          </a:p>
        </c:txPr>
        <c:crossAx val="851603776"/>
        <c:crosses val="autoZero"/>
        <c:auto val="1"/>
        <c:lblAlgn val="ctr"/>
        <c:lblOffset val="100"/>
        <c:noMultiLvlLbl val="0"/>
      </c:catAx>
      <c:valAx>
        <c:axId val="851603776"/>
        <c:scaling>
          <c:orientation val="minMax"/>
        </c:scaling>
        <c:delete val="1"/>
        <c:axPos val="b"/>
        <c:numFmt formatCode="0%" sourceLinked="1"/>
        <c:majorTickMark val="none"/>
        <c:minorTickMark val="none"/>
        <c:tickLblPos val="nextTo"/>
        <c:crossAx val="8515967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t-E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t-EE"/>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manualLayout>
          <c:layoutTarget val="inner"/>
          <c:xMode val="edge"/>
          <c:yMode val="edge"/>
          <c:x val="0.43340628302676903"/>
          <c:y val="3.5219576538165216E-2"/>
          <c:w val="0.55415749157505823"/>
          <c:h val="0.83696865583742419"/>
        </c:manualLayout>
      </c:layout>
      <c:barChart>
        <c:barDir val="bar"/>
        <c:grouping val="percentStacked"/>
        <c:varyColors val="0"/>
        <c:ser>
          <c:idx val="0"/>
          <c:order val="0"/>
          <c:tx>
            <c:strRef>
              <c:f>'[Analüüs.xlsx]Tarkvara kasutamine'!$C$12</c:f>
              <c:strCache>
                <c:ptCount val="1"/>
                <c:pt idx="0">
                  <c:v>5 – kogu aeg</c:v>
                </c:pt>
              </c:strCache>
            </c:strRef>
          </c:tx>
          <c:spPr>
            <a:gradFill rotWithShape="1">
              <a:gsLst>
                <a:gs pos="0">
                  <a:schemeClr val="accent6">
                    <a:shade val="53000"/>
                    <a:satMod val="103000"/>
                    <a:lumMod val="102000"/>
                    <a:tint val="94000"/>
                  </a:schemeClr>
                </a:gs>
                <a:gs pos="50000">
                  <a:schemeClr val="accent6">
                    <a:shade val="53000"/>
                    <a:satMod val="110000"/>
                    <a:lumMod val="100000"/>
                    <a:shade val="100000"/>
                  </a:schemeClr>
                </a:gs>
                <a:gs pos="100000">
                  <a:schemeClr val="accent6">
                    <a:shade val="53000"/>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'[Analüüs.xlsx]Tarkvara kasutamine'!$B$14:$B$18</c:f>
              <c:strCache>
                <c:ptCount val="5"/>
                <c:pt idx="0">
                  <c:v>muu (nt õpiblogi vms)</c:v>
                </c:pt>
                <c:pt idx="1">
                  <c:v>äpid (nt Mentimeter, Kahoot! vms)</c:v>
                </c:pt>
                <c:pt idx="2">
                  <c:v>e-õppematejalide keskkonnad (nt Weebly, vms)</c:v>
                </c:pt>
                <c:pt idx="3">
                  <c:v>e-õppe platvormid (nt Moodle, Chamilo vms)</c:v>
                </c:pt>
                <c:pt idx="4">
                  <c:v>online-õppe läbiviimise platvormid (Zoom, Teams, ….)</c:v>
                </c:pt>
              </c:strCache>
            </c:strRef>
          </c:cat>
          <c:val>
            <c:numRef>
              <c:f>'[Analüüs.xlsx]Tarkvara kasutamine'!$C$14:$C$18</c:f>
              <c:numCache>
                <c:formatCode>0%</c:formatCode>
                <c:ptCount val="5"/>
                <c:pt idx="0">
                  <c:v>8.2352941176470587E-2</c:v>
                </c:pt>
                <c:pt idx="1">
                  <c:v>5.8823529411764705E-2</c:v>
                </c:pt>
                <c:pt idx="2">
                  <c:v>9.4117647058823528E-2</c:v>
                </c:pt>
                <c:pt idx="3">
                  <c:v>0.11764705882352941</c:v>
                </c:pt>
                <c:pt idx="4">
                  <c:v>0.30232558139534882</c:v>
                </c:pt>
              </c:numCache>
            </c:numRef>
          </c:val>
          <c:extLst>
            <c:ext xmlns:c16="http://schemas.microsoft.com/office/drawing/2014/chart" uri="{C3380CC4-5D6E-409C-BE32-E72D297353CC}">
              <c16:uniqueId val="{00000000-EA2B-42A2-BABF-BD6F05158447}"/>
            </c:ext>
          </c:extLst>
        </c:ser>
        <c:ser>
          <c:idx val="1"/>
          <c:order val="1"/>
          <c:tx>
            <c:strRef>
              <c:f>'[Analüüs.xlsx]Tarkvara kasutamine'!$D$12</c:f>
              <c:strCache>
                <c:ptCount val="1"/>
                <c:pt idx="0">
                  <c:v>4 – sageli</c:v>
                </c:pt>
              </c:strCache>
            </c:strRef>
          </c:tx>
          <c:spPr>
            <a:gradFill rotWithShape="1">
              <a:gsLst>
                <a:gs pos="0">
                  <a:schemeClr val="accent6">
                    <a:shade val="76000"/>
                    <a:satMod val="103000"/>
                    <a:lumMod val="102000"/>
                    <a:tint val="94000"/>
                  </a:schemeClr>
                </a:gs>
                <a:gs pos="50000">
                  <a:schemeClr val="accent6">
                    <a:shade val="76000"/>
                    <a:satMod val="110000"/>
                    <a:lumMod val="100000"/>
                    <a:shade val="100000"/>
                  </a:schemeClr>
                </a:gs>
                <a:gs pos="100000">
                  <a:schemeClr val="accent6">
                    <a:shade val="76000"/>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'[Analüüs.xlsx]Tarkvara kasutamine'!$B$14:$B$18</c:f>
              <c:strCache>
                <c:ptCount val="5"/>
                <c:pt idx="0">
                  <c:v>muu (nt õpiblogi vms)</c:v>
                </c:pt>
                <c:pt idx="1">
                  <c:v>äpid (nt Mentimeter, Kahoot! vms)</c:v>
                </c:pt>
                <c:pt idx="2">
                  <c:v>e-õppematejalide keskkonnad (nt Weebly, vms)</c:v>
                </c:pt>
                <c:pt idx="3">
                  <c:v>e-õppe platvormid (nt Moodle, Chamilo vms)</c:v>
                </c:pt>
                <c:pt idx="4">
                  <c:v>online-õppe läbiviimise platvormid (Zoom, Teams, ….)</c:v>
                </c:pt>
              </c:strCache>
            </c:strRef>
          </c:cat>
          <c:val>
            <c:numRef>
              <c:f>'[Analüüs.xlsx]Tarkvara kasutamine'!$D$14:$D$18</c:f>
              <c:numCache>
                <c:formatCode>0%</c:formatCode>
                <c:ptCount val="5"/>
                <c:pt idx="0">
                  <c:v>5.8823529411764705E-2</c:v>
                </c:pt>
                <c:pt idx="1">
                  <c:v>9.4117647058823528E-2</c:v>
                </c:pt>
                <c:pt idx="2">
                  <c:v>8.2352941176470587E-2</c:v>
                </c:pt>
                <c:pt idx="3">
                  <c:v>9.4117647058823528E-2</c:v>
                </c:pt>
                <c:pt idx="4">
                  <c:v>0.34883720930232559</c:v>
                </c:pt>
              </c:numCache>
            </c:numRef>
          </c:val>
          <c:extLst>
            <c:ext xmlns:c16="http://schemas.microsoft.com/office/drawing/2014/chart" uri="{C3380CC4-5D6E-409C-BE32-E72D297353CC}">
              <c16:uniqueId val="{00000001-EA2B-42A2-BABF-BD6F05158447}"/>
            </c:ext>
          </c:extLst>
        </c:ser>
        <c:ser>
          <c:idx val="2"/>
          <c:order val="2"/>
          <c:tx>
            <c:strRef>
              <c:f>'[Analüüs.xlsx]Tarkvara kasutamine'!$E$12</c:f>
              <c:strCache>
                <c:ptCount val="1"/>
                <c:pt idx="0">
                  <c:v>3 – vahetevahel</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'[Analüüs.xlsx]Tarkvara kasutamine'!$B$14:$B$18</c:f>
              <c:strCache>
                <c:ptCount val="5"/>
                <c:pt idx="0">
                  <c:v>muu (nt õpiblogi vms)</c:v>
                </c:pt>
                <c:pt idx="1">
                  <c:v>äpid (nt Mentimeter, Kahoot! vms)</c:v>
                </c:pt>
                <c:pt idx="2">
                  <c:v>e-õppematejalide keskkonnad (nt Weebly, vms)</c:v>
                </c:pt>
                <c:pt idx="3">
                  <c:v>e-õppe platvormid (nt Moodle, Chamilo vms)</c:v>
                </c:pt>
                <c:pt idx="4">
                  <c:v>online-õppe läbiviimise platvormid (Zoom, Teams, ….)</c:v>
                </c:pt>
              </c:strCache>
            </c:strRef>
          </c:cat>
          <c:val>
            <c:numRef>
              <c:f>'[Analüüs.xlsx]Tarkvara kasutamine'!$E$14:$E$18</c:f>
              <c:numCache>
                <c:formatCode>0%</c:formatCode>
                <c:ptCount val="5"/>
                <c:pt idx="0">
                  <c:v>4.7058823529411764E-2</c:v>
                </c:pt>
                <c:pt idx="1">
                  <c:v>0.14117647058823529</c:v>
                </c:pt>
                <c:pt idx="2">
                  <c:v>5.8823529411764705E-2</c:v>
                </c:pt>
                <c:pt idx="3">
                  <c:v>0.12941176470588237</c:v>
                </c:pt>
                <c:pt idx="4">
                  <c:v>0.13953488372093023</c:v>
                </c:pt>
              </c:numCache>
            </c:numRef>
          </c:val>
          <c:extLst>
            <c:ext xmlns:c16="http://schemas.microsoft.com/office/drawing/2014/chart" uri="{C3380CC4-5D6E-409C-BE32-E72D297353CC}">
              <c16:uniqueId val="{00000002-EA2B-42A2-BABF-BD6F05158447}"/>
            </c:ext>
          </c:extLst>
        </c:ser>
        <c:ser>
          <c:idx val="3"/>
          <c:order val="3"/>
          <c:tx>
            <c:strRef>
              <c:f>'[Analüüs.xlsx]Tarkvara kasutamine'!$F$12</c:f>
              <c:strCache>
                <c:ptCount val="1"/>
                <c:pt idx="0">
                  <c:v>2 – harva</c:v>
                </c:pt>
              </c:strCache>
            </c:strRef>
          </c:tx>
          <c:spPr>
            <a:gradFill rotWithShape="1">
              <a:gsLst>
                <a:gs pos="0">
                  <a:schemeClr val="accent6">
                    <a:tint val="77000"/>
                    <a:satMod val="103000"/>
                    <a:lumMod val="102000"/>
                    <a:tint val="94000"/>
                  </a:schemeClr>
                </a:gs>
                <a:gs pos="50000">
                  <a:schemeClr val="accent6">
                    <a:tint val="77000"/>
                    <a:satMod val="110000"/>
                    <a:lumMod val="100000"/>
                    <a:shade val="100000"/>
                  </a:schemeClr>
                </a:gs>
                <a:gs pos="100000">
                  <a:schemeClr val="accent6">
                    <a:tint val="77000"/>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'[Analüüs.xlsx]Tarkvara kasutamine'!$B$14:$B$18</c:f>
              <c:strCache>
                <c:ptCount val="5"/>
                <c:pt idx="0">
                  <c:v>muu (nt õpiblogi vms)</c:v>
                </c:pt>
                <c:pt idx="1">
                  <c:v>äpid (nt Mentimeter, Kahoot! vms)</c:v>
                </c:pt>
                <c:pt idx="2">
                  <c:v>e-õppematejalide keskkonnad (nt Weebly, vms)</c:v>
                </c:pt>
                <c:pt idx="3">
                  <c:v>e-õppe platvormid (nt Moodle, Chamilo vms)</c:v>
                </c:pt>
                <c:pt idx="4">
                  <c:v>online-õppe läbiviimise platvormid (Zoom, Teams, ….)</c:v>
                </c:pt>
              </c:strCache>
            </c:strRef>
          </c:cat>
          <c:val>
            <c:numRef>
              <c:f>'[Analüüs.xlsx]Tarkvara kasutamine'!$F$14:$F$18</c:f>
              <c:numCache>
                <c:formatCode>0%</c:formatCode>
                <c:ptCount val="5"/>
                <c:pt idx="0">
                  <c:v>0.22352941176470589</c:v>
                </c:pt>
                <c:pt idx="1">
                  <c:v>0.15294117647058825</c:v>
                </c:pt>
                <c:pt idx="2">
                  <c:v>0.12941176470588237</c:v>
                </c:pt>
                <c:pt idx="3">
                  <c:v>0.10588235294117647</c:v>
                </c:pt>
                <c:pt idx="4">
                  <c:v>0.12790697674418605</c:v>
                </c:pt>
              </c:numCache>
            </c:numRef>
          </c:val>
          <c:extLst>
            <c:ext xmlns:c16="http://schemas.microsoft.com/office/drawing/2014/chart" uri="{C3380CC4-5D6E-409C-BE32-E72D297353CC}">
              <c16:uniqueId val="{00000003-EA2B-42A2-BABF-BD6F05158447}"/>
            </c:ext>
          </c:extLst>
        </c:ser>
        <c:ser>
          <c:idx val="4"/>
          <c:order val="4"/>
          <c:tx>
            <c:strRef>
              <c:f>'[Analüüs.xlsx]Tarkvara kasutamine'!$G$12</c:f>
              <c:strCache>
                <c:ptCount val="1"/>
                <c:pt idx="0">
                  <c:v>1 – üldse mitte</c:v>
                </c:pt>
              </c:strCache>
            </c:strRef>
          </c:tx>
          <c:spPr>
            <a:gradFill rotWithShape="1">
              <a:gsLst>
                <a:gs pos="0">
                  <a:schemeClr val="accent6">
                    <a:tint val="54000"/>
                    <a:satMod val="103000"/>
                    <a:lumMod val="102000"/>
                    <a:tint val="94000"/>
                  </a:schemeClr>
                </a:gs>
                <a:gs pos="50000">
                  <a:schemeClr val="accent6">
                    <a:tint val="54000"/>
                    <a:satMod val="110000"/>
                    <a:lumMod val="100000"/>
                    <a:shade val="100000"/>
                  </a:schemeClr>
                </a:gs>
                <a:gs pos="100000">
                  <a:schemeClr val="accent6">
                    <a:tint val="54000"/>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2"/>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'[Analüüs.xlsx]Tarkvara kasutamine'!$B$14:$B$18</c:f>
              <c:strCache>
                <c:ptCount val="5"/>
                <c:pt idx="0">
                  <c:v>muu (nt õpiblogi vms)</c:v>
                </c:pt>
                <c:pt idx="1">
                  <c:v>äpid (nt Mentimeter, Kahoot! vms)</c:v>
                </c:pt>
                <c:pt idx="2">
                  <c:v>e-õppematejalide keskkonnad (nt Weebly, vms)</c:v>
                </c:pt>
                <c:pt idx="3">
                  <c:v>e-õppe platvormid (nt Moodle, Chamilo vms)</c:v>
                </c:pt>
                <c:pt idx="4">
                  <c:v>online-õppe läbiviimise platvormid (Zoom, Teams, ….)</c:v>
                </c:pt>
              </c:strCache>
            </c:strRef>
          </c:cat>
          <c:val>
            <c:numRef>
              <c:f>'[Analüüs.xlsx]Tarkvara kasutamine'!$G$14:$G$18</c:f>
              <c:numCache>
                <c:formatCode>0%</c:formatCode>
                <c:ptCount val="5"/>
                <c:pt idx="0">
                  <c:v>0.58823529411764708</c:v>
                </c:pt>
                <c:pt idx="1">
                  <c:v>0.55294117647058827</c:v>
                </c:pt>
                <c:pt idx="2">
                  <c:v>0.63529411764705879</c:v>
                </c:pt>
                <c:pt idx="3">
                  <c:v>0.55294117647058827</c:v>
                </c:pt>
                <c:pt idx="4">
                  <c:v>8.1395348837209308E-2</c:v>
                </c:pt>
              </c:numCache>
            </c:numRef>
          </c:val>
          <c:extLst>
            <c:ext xmlns:c16="http://schemas.microsoft.com/office/drawing/2014/chart" uri="{C3380CC4-5D6E-409C-BE32-E72D297353CC}">
              <c16:uniqueId val="{00000004-EA2B-42A2-BABF-BD6F05158447}"/>
            </c:ext>
          </c:extLst>
        </c:ser>
        <c:dLbls>
          <c:showLegendKey val="0"/>
          <c:showVal val="1"/>
          <c:showCatName val="0"/>
          <c:showSerName val="0"/>
          <c:showPercent val="0"/>
          <c:showBubbleSize val="0"/>
        </c:dLbls>
        <c:gapWidth val="75"/>
        <c:overlap val="100"/>
        <c:axId val="851596288"/>
        <c:axId val="851597536"/>
      </c:barChart>
      <c:catAx>
        <c:axId val="851596288"/>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t-EE"/>
          </a:p>
        </c:txPr>
        <c:crossAx val="851597536"/>
        <c:crosses val="autoZero"/>
        <c:auto val="1"/>
        <c:lblAlgn val="ctr"/>
        <c:lblOffset val="100"/>
        <c:noMultiLvlLbl val="0"/>
      </c:catAx>
      <c:valAx>
        <c:axId val="851597536"/>
        <c:scaling>
          <c:orientation val="minMax"/>
        </c:scaling>
        <c:delete val="1"/>
        <c:axPos val="b"/>
        <c:numFmt formatCode="0%" sourceLinked="1"/>
        <c:majorTickMark val="none"/>
        <c:minorTickMark val="none"/>
        <c:tickLblPos val="nextTo"/>
        <c:crossAx val="8515962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t-E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t-EE"/>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barChart>
        <c:barDir val="bar"/>
        <c:grouping val="percentStacked"/>
        <c:varyColors val="0"/>
        <c:ser>
          <c:idx val="0"/>
          <c:order val="0"/>
          <c:tx>
            <c:strRef>
              <c:f>[Analüüs.xlsx]Väited!$C$18</c:f>
              <c:strCache>
                <c:ptCount val="1"/>
                <c:pt idx="0">
                  <c:v>5 – nõustun täielikult</c:v>
                </c:pt>
              </c:strCache>
            </c:strRef>
          </c:tx>
          <c:spPr>
            <a:gradFill rotWithShape="1">
              <a:gsLst>
                <a:gs pos="0">
                  <a:schemeClr val="accent4">
                    <a:shade val="53000"/>
                    <a:satMod val="103000"/>
                    <a:lumMod val="102000"/>
                    <a:tint val="94000"/>
                  </a:schemeClr>
                </a:gs>
                <a:gs pos="50000">
                  <a:schemeClr val="accent4">
                    <a:shade val="53000"/>
                    <a:satMod val="110000"/>
                    <a:lumMod val="100000"/>
                    <a:shade val="100000"/>
                  </a:schemeClr>
                </a:gs>
                <a:gs pos="100000">
                  <a:schemeClr val="accent4">
                    <a:shade val="53000"/>
                    <a:lumMod val="99000"/>
                    <a:satMod val="120000"/>
                    <a:shade val="78000"/>
                  </a:schemeClr>
                </a:gs>
              </a:gsLst>
              <a:lin ang="5400000" scaled="0"/>
            </a:gra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0-A45A-421B-B667-BDB5F95C709C}"/>
                </c:ext>
              </c:extLst>
            </c:dLbl>
            <c:dLbl>
              <c:idx val="1"/>
              <c:delete val="1"/>
              <c:extLst>
                <c:ext xmlns:c15="http://schemas.microsoft.com/office/drawing/2012/chart" uri="{CE6537A1-D6FC-4f65-9D91-7224C49458BB}"/>
                <c:ext xmlns:c16="http://schemas.microsoft.com/office/drawing/2014/chart" uri="{C3380CC4-5D6E-409C-BE32-E72D297353CC}">
                  <c16:uniqueId val="{00000001-A45A-421B-B667-BDB5F95C709C}"/>
                </c:ext>
              </c:extLst>
            </c:dLbl>
            <c:dLbl>
              <c:idx val="2"/>
              <c:delete val="1"/>
              <c:extLst>
                <c:ext xmlns:c15="http://schemas.microsoft.com/office/drawing/2012/chart" uri="{CE6537A1-D6FC-4f65-9D91-7224C49458BB}"/>
                <c:ext xmlns:c16="http://schemas.microsoft.com/office/drawing/2014/chart" uri="{C3380CC4-5D6E-409C-BE32-E72D297353CC}">
                  <c16:uniqueId val="{00000002-A45A-421B-B667-BDB5F95C709C}"/>
                </c:ext>
              </c:extLst>
            </c:dLbl>
            <c:dLbl>
              <c:idx val="3"/>
              <c:layout>
                <c:manualLayout>
                  <c:x val="3.7354912197425398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45A-421B-B667-BDB5F95C709C}"/>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[Analüüs.xlsx]Väited!$B$19:$B$29</c:f>
              <c:strCache>
                <c:ptCount val="11"/>
                <c:pt idx="0">
                  <c:v>Koolituste eksport kasvab</c:v>
                </c:pt>
                <c:pt idx="1">
                  <c:v>Rahvusvahelised platvormid hõivavad turu</c:v>
                </c:pt>
                <c:pt idx="2">
                  <c:v>Koolituste keskmine kvaliteet kasvab</c:v>
                </c:pt>
                <c:pt idx="3">
                  <c:v>Riigi roll koolitusturu reguleerimisel kasvab</c:v>
                </c:pt>
                <c:pt idx="4">
                  <c:v>Koolitusturule lisandub palju uusi väikeseid tegijaid</c:v>
                </c:pt>
                <c:pt idx="5">
                  <c:v>Õppijate teadlikkus koolituste valimisel kasvab</c:v>
                </c:pt>
                <c:pt idx="6">
                  <c:v>Koolitusturul suureneb spetsialiseerumine</c:v>
                </c:pt>
                <c:pt idx="7">
                  <c:v>Kõrgkoolide ja kutseõppeasutuste roll täiendkoolituse pakkujana suureneb</c:v>
                </c:pt>
                <c:pt idx="8">
                  <c:v>Online ja e-koolituste osakaal kasvab stabiilselt veelgi</c:v>
                </c:pt>
                <c:pt idx="9">
                  <c:v>Online ja e-koolituste sisu muutub mitmetahulisemaks, paindlikumaks, interaktiivsemaks</c:v>
                </c:pt>
                <c:pt idx="10">
                  <c:v>Üldine koolituse ja ümberõppe vajadus kasvab</c:v>
                </c:pt>
              </c:strCache>
            </c:strRef>
          </c:cat>
          <c:val>
            <c:numRef>
              <c:f>[Analüüs.xlsx]Väited!$C$19:$C$29</c:f>
              <c:numCache>
                <c:formatCode>0%</c:formatCode>
                <c:ptCount val="11"/>
                <c:pt idx="0">
                  <c:v>0</c:v>
                </c:pt>
                <c:pt idx="1">
                  <c:v>0</c:v>
                </c:pt>
                <c:pt idx="2">
                  <c:v>0</c:v>
                </c:pt>
                <c:pt idx="3">
                  <c:v>2.5000000000000001E-2</c:v>
                </c:pt>
                <c:pt idx="4">
                  <c:v>0.05</c:v>
                </c:pt>
                <c:pt idx="5">
                  <c:v>0.05</c:v>
                </c:pt>
                <c:pt idx="6">
                  <c:v>7.4999999999999997E-2</c:v>
                </c:pt>
                <c:pt idx="7">
                  <c:v>0.125</c:v>
                </c:pt>
                <c:pt idx="8">
                  <c:v>0.22500000000000001</c:v>
                </c:pt>
                <c:pt idx="9">
                  <c:v>0.25</c:v>
                </c:pt>
                <c:pt idx="10">
                  <c:v>0.32500000000000001</c:v>
                </c:pt>
              </c:numCache>
            </c:numRef>
          </c:val>
          <c:extLst>
            <c:ext xmlns:c16="http://schemas.microsoft.com/office/drawing/2014/chart" uri="{C3380CC4-5D6E-409C-BE32-E72D297353CC}">
              <c16:uniqueId val="{00000004-A45A-421B-B667-BDB5F95C709C}"/>
            </c:ext>
          </c:extLst>
        </c:ser>
        <c:ser>
          <c:idx val="1"/>
          <c:order val="1"/>
          <c:tx>
            <c:strRef>
              <c:f>[Analüüs.xlsx]Väited!$D$18</c:f>
              <c:strCache>
                <c:ptCount val="1"/>
                <c:pt idx="0">
                  <c:v>4 – pigem nõustun</c:v>
                </c:pt>
              </c:strCache>
            </c:strRef>
          </c:tx>
          <c:spPr>
            <a:gradFill rotWithShape="1">
              <a:gsLst>
                <a:gs pos="0">
                  <a:schemeClr val="accent4">
                    <a:shade val="76000"/>
                    <a:satMod val="103000"/>
                    <a:lumMod val="102000"/>
                    <a:tint val="94000"/>
                  </a:schemeClr>
                </a:gs>
                <a:gs pos="50000">
                  <a:schemeClr val="accent4">
                    <a:shade val="76000"/>
                    <a:satMod val="110000"/>
                    <a:lumMod val="100000"/>
                    <a:shade val="100000"/>
                  </a:schemeClr>
                </a:gs>
                <a:gs pos="100000">
                  <a:schemeClr val="accent4">
                    <a:shade val="76000"/>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[Analüüs.xlsx]Väited!$B$19:$B$29</c:f>
              <c:strCache>
                <c:ptCount val="11"/>
                <c:pt idx="0">
                  <c:v>Koolituste eksport kasvab</c:v>
                </c:pt>
                <c:pt idx="1">
                  <c:v>Rahvusvahelised platvormid hõivavad turu</c:v>
                </c:pt>
                <c:pt idx="2">
                  <c:v>Koolituste keskmine kvaliteet kasvab</c:v>
                </c:pt>
                <c:pt idx="3">
                  <c:v>Riigi roll koolitusturu reguleerimisel kasvab</c:v>
                </c:pt>
                <c:pt idx="4">
                  <c:v>Koolitusturule lisandub palju uusi väikeseid tegijaid</c:v>
                </c:pt>
                <c:pt idx="5">
                  <c:v>Õppijate teadlikkus koolituste valimisel kasvab</c:v>
                </c:pt>
                <c:pt idx="6">
                  <c:v>Koolitusturul suureneb spetsialiseerumine</c:v>
                </c:pt>
                <c:pt idx="7">
                  <c:v>Kõrgkoolide ja kutseõppeasutuste roll täiendkoolituse pakkujana suureneb</c:v>
                </c:pt>
                <c:pt idx="8">
                  <c:v>Online ja e-koolituste osakaal kasvab stabiilselt veelgi</c:v>
                </c:pt>
                <c:pt idx="9">
                  <c:v>Online ja e-koolituste sisu muutub mitmetahulisemaks, paindlikumaks, interaktiivsemaks</c:v>
                </c:pt>
                <c:pt idx="10">
                  <c:v>Üldine koolituse ja ümberõppe vajadus kasvab</c:v>
                </c:pt>
              </c:strCache>
            </c:strRef>
          </c:cat>
          <c:val>
            <c:numRef>
              <c:f>[Analüüs.xlsx]Väited!$D$19:$D$29</c:f>
              <c:numCache>
                <c:formatCode>0%</c:formatCode>
                <c:ptCount val="11"/>
                <c:pt idx="0">
                  <c:v>0.22500000000000001</c:v>
                </c:pt>
                <c:pt idx="1">
                  <c:v>0.22500000000000001</c:v>
                </c:pt>
                <c:pt idx="2">
                  <c:v>0.42499999999999999</c:v>
                </c:pt>
                <c:pt idx="3">
                  <c:v>0.3</c:v>
                </c:pt>
                <c:pt idx="4">
                  <c:v>0.47499999999999998</c:v>
                </c:pt>
                <c:pt idx="5">
                  <c:v>0.57499999999999996</c:v>
                </c:pt>
                <c:pt idx="6">
                  <c:v>0.55000000000000004</c:v>
                </c:pt>
                <c:pt idx="7">
                  <c:v>0.6</c:v>
                </c:pt>
                <c:pt idx="8">
                  <c:v>0.45</c:v>
                </c:pt>
                <c:pt idx="9">
                  <c:v>0.55000000000000004</c:v>
                </c:pt>
                <c:pt idx="10">
                  <c:v>0.57499999999999996</c:v>
                </c:pt>
              </c:numCache>
            </c:numRef>
          </c:val>
          <c:extLst>
            <c:ext xmlns:c16="http://schemas.microsoft.com/office/drawing/2014/chart" uri="{C3380CC4-5D6E-409C-BE32-E72D297353CC}">
              <c16:uniqueId val="{00000005-A45A-421B-B667-BDB5F95C709C}"/>
            </c:ext>
          </c:extLst>
        </c:ser>
        <c:ser>
          <c:idx val="2"/>
          <c:order val="2"/>
          <c:tx>
            <c:strRef>
              <c:f>[Analüüs.xlsx]Väited!$E$18</c:f>
              <c:strCache>
                <c:ptCount val="1"/>
                <c:pt idx="0">
                  <c:v>3 – nii ja naa</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rgbClr val="44546A"/>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[Analüüs.xlsx]Väited!$B$19:$B$29</c:f>
              <c:strCache>
                <c:ptCount val="11"/>
                <c:pt idx="0">
                  <c:v>Koolituste eksport kasvab</c:v>
                </c:pt>
                <c:pt idx="1">
                  <c:v>Rahvusvahelised platvormid hõivavad turu</c:v>
                </c:pt>
                <c:pt idx="2">
                  <c:v>Koolituste keskmine kvaliteet kasvab</c:v>
                </c:pt>
                <c:pt idx="3">
                  <c:v>Riigi roll koolitusturu reguleerimisel kasvab</c:v>
                </c:pt>
                <c:pt idx="4">
                  <c:v>Koolitusturule lisandub palju uusi väikeseid tegijaid</c:v>
                </c:pt>
                <c:pt idx="5">
                  <c:v>Õppijate teadlikkus koolituste valimisel kasvab</c:v>
                </c:pt>
                <c:pt idx="6">
                  <c:v>Koolitusturul suureneb spetsialiseerumine</c:v>
                </c:pt>
                <c:pt idx="7">
                  <c:v>Kõrgkoolide ja kutseõppeasutuste roll täiendkoolituse pakkujana suureneb</c:v>
                </c:pt>
                <c:pt idx="8">
                  <c:v>Online ja e-koolituste osakaal kasvab stabiilselt veelgi</c:v>
                </c:pt>
                <c:pt idx="9">
                  <c:v>Online ja e-koolituste sisu muutub mitmetahulisemaks, paindlikumaks, interaktiivsemaks</c:v>
                </c:pt>
                <c:pt idx="10">
                  <c:v>Üldine koolituse ja ümberõppe vajadus kasvab</c:v>
                </c:pt>
              </c:strCache>
            </c:strRef>
          </c:cat>
          <c:val>
            <c:numRef>
              <c:f>[Analüüs.xlsx]Väited!$E$19:$E$29</c:f>
              <c:numCache>
                <c:formatCode>0%</c:formatCode>
                <c:ptCount val="11"/>
                <c:pt idx="0">
                  <c:v>0.32500000000000001</c:v>
                </c:pt>
                <c:pt idx="1">
                  <c:v>0.32500000000000001</c:v>
                </c:pt>
                <c:pt idx="2">
                  <c:v>0.375</c:v>
                </c:pt>
                <c:pt idx="3">
                  <c:v>0.375</c:v>
                </c:pt>
                <c:pt idx="4">
                  <c:v>0.2</c:v>
                </c:pt>
                <c:pt idx="5">
                  <c:v>0.32500000000000001</c:v>
                </c:pt>
                <c:pt idx="6">
                  <c:v>0.25</c:v>
                </c:pt>
                <c:pt idx="7">
                  <c:v>0.2</c:v>
                </c:pt>
                <c:pt idx="8">
                  <c:v>0.25</c:v>
                </c:pt>
                <c:pt idx="9">
                  <c:v>0.15</c:v>
                </c:pt>
                <c:pt idx="10">
                  <c:v>7.4999999999999997E-2</c:v>
                </c:pt>
              </c:numCache>
            </c:numRef>
          </c:val>
          <c:extLst>
            <c:ext xmlns:c16="http://schemas.microsoft.com/office/drawing/2014/chart" uri="{C3380CC4-5D6E-409C-BE32-E72D297353CC}">
              <c16:uniqueId val="{00000006-A45A-421B-B667-BDB5F95C709C}"/>
            </c:ext>
          </c:extLst>
        </c:ser>
        <c:ser>
          <c:idx val="3"/>
          <c:order val="3"/>
          <c:tx>
            <c:strRef>
              <c:f>[Analüüs.xlsx]Väited!$F$18</c:f>
              <c:strCache>
                <c:ptCount val="1"/>
                <c:pt idx="0">
                  <c:v>2 – pigem ei nõustu</c:v>
                </c:pt>
              </c:strCache>
            </c:strRef>
          </c:tx>
          <c:spPr>
            <a:gradFill rotWithShape="1">
              <a:gsLst>
                <a:gs pos="0">
                  <a:schemeClr val="accent4">
                    <a:tint val="77000"/>
                    <a:satMod val="103000"/>
                    <a:lumMod val="102000"/>
                    <a:tint val="94000"/>
                  </a:schemeClr>
                </a:gs>
                <a:gs pos="50000">
                  <a:schemeClr val="accent4">
                    <a:tint val="77000"/>
                    <a:satMod val="110000"/>
                    <a:lumMod val="100000"/>
                    <a:shade val="100000"/>
                  </a:schemeClr>
                </a:gs>
                <a:gs pos="100000">
                  <a:schemeClr val="accent4">
                    <a:tint val="77000"/>
                    <a:lumMod val="99000"/>
                    <a:satMod val="120000"/>
                    <a:shade val="78000"/>
                  </a:schemeClr>
                </a:gs>
              </a:gsLst>
              <a:lin ang="5400000" scaled="0"/>
            </a:gradFill>
            <a:ln>
              <a:noFill/>
            </a:ln>
            <a:effectLst/>
          </c:spPr>
          <c:invertIfNegative val="0"/>
          <c:dLbls>
            <c:dLbl>
              <c:idx val="8"/>
              <c:layout>
                <c:manualLayout>
                  <c:x val="-3.2962931496454679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534-4272-B3CC-C9A010742E08}"/>
                </c:ext>
              </c:extLst>
            </c:dLbl>
            <c:dLbl>
              <c:idx val="9"/>
              <c:layout>
                <c:manualLayout>
                  <c:x val="-1.1162667481540326E-2"/>
                  <c:y val="-2.2706965932708223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45A-421B-B667-BDB5F95C709C}"/>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rgbClr val="44546A"/>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[Analüüs.xlsx]Väited!$B$19:$B$29</c:f>
              <c:strCache>
                <c:ptCount val="11"/>
                <c:pt idx="0">
                  <c:v>Koolituste eksport kasvab</c:v>
                </c:pt>
                <c:pt idx="1">
                  <c:v>Rahvusvahelised platvormid hõivavad turu</c:v>
                </c:pt>
                <c:pt idx="2">
                  <c:v>Koolituste keskmine kvaliteet kasvab</c:v>
                </c:pt>
                <c:pt idx="3">
                  <c:v>Riigi roll koolitusturu reguleerimisel kasvab</c:v>
                </c:pt>
                <c:pt idx="4">
                  <c:v>Koolitusturule lisandub palju uusi väikeseid tegijaid</c:v>
                </c:pt>
                <c:pt idx="5">
                  <c:v>Õppijate teadlikkus koolituste valimisel kasvab</c:v>
                </c:pt>
                <c:pt idx="6">
                  <c:v>Koolitusturul suureneb spetsialiseerumine</c:v>
                </c:pt>
                <c:pt idx="7">
                  <c:v>Kõrgkoolide ja kutseõppeasutuste roll täiendkoolituse pakkujana suureneb</c:v>
                </c:pt>
                <c:pt idx="8">
                  <c:v>Online ja e-koolituste osakaal kasvab stabiilselt veelgi</c:v>
                </c:pt>
                <c:pt idx="9">
                  <c:v>Online ja e-koolituste sisu muutub mitmetahulisemaks, paindlikumaks, interaktiivsemaks</c:v>
                </c:pt>
                <c:pt idx="10">
                  <c:v>Üldine koolituse ja ümberõppe vajadus kasvab</c:v>
                </c:pt>
              </c:strCache>
            </c:strRef>
          </c:cat>
          <c:val>
            <c:numRef>
              <c:f>[Analüüs.xlsx]Väited!$F$19:$F$29</c:f>
              <c:numCache>
                <c:formatCode>0%</c:formatCode>
                <c:ptCount val="11"/>
                <c:pt idx="0">
                  <c:v>0.375</c:v>
                </c:pt>
                <c:pt idx="1">
                  <c:v>0.375</c:v>
                </c:pt>
                <c:pt idx="2">
                  <c:v>0.2</c:v>
                </c:pt>
                <c:pt idx="3">
                  <c:v>0.27500000000000002</c:v>
                </c:pt>
                <c:pt idx="4">
                  <c:v>0.22500000000000001</c:v>
                </c:pt>
                <c:pt idx="5">
                  <c:v>0.05</c:v>
                </c:pt>
                <c:pt idx="6">
                  <c:v>0.125</c:v>
                </c:pt>
                <c:pt idx="7">
                  <c:v>7.4999999999999997E-2</c:v>
                </c:pt>
                <c:pt idx="8">
                  <c:v>0.05</c:v>
                </c:pt>
                <c:pt idx="9">
                  <c:v>2.5000000000000001E-2</c:v>
                </c:pt>
                <c:pt idx="10">
                  <c:v>2.5000000000000001E-2</c:v>
                </c:pt>
              </c:numCache>
            </c:numRef>
          </c:val>
          <c:extLst>
            <c:ext xmlns:c16="http://schemas.microsoft.com/office/drawing/2014/chart" uri="{C3380CC4-5D6E-409C-BE32-E72D297353CC}">
              <c16:uniqueId val="{00000008-A45A-421B-B667-BDB5F95C709C}"/>
            </c:ext>
          </c:extLst>
        </c:ser>
        <c:ser>
          <c:idx val="4"/>
          <c:order val="4"/>
          <c:tx>
            <c:strRef>
              <c:f>[Analüüs.xlsx]Väited!$G$18</c:f>
              <c:strCache>
                <c:ptCount val="1"/>
                <c:pt idx="0">
                  <c:v>1 – ei nõustu üldse</c:v>
                </c:pt>
              </c:strCache>
            </c:strRef>
          </c:tx>
          <c:spPr>
            <a:gradFill rotWithShape="1">
              <a:gsLst>
                <a:gs pos="0">
                  <a:schemeClr val="accent4">
                    <a:tint val="54000"/>
                    <a:satMod val="103000"/>
                    <a:lumMod val="102000"/>
                    <a:tint val="94000"/>
                  </a:schemeClr>
                </a:gs>
                <a:gs pos="50000">
                  <a:schemeClr val="accent4">
                    <a:tint val="54000"/>
                    <a:satMod val="110000"/>
                    <a:lumMod val="100000"/>
                    <a:shade val="100000"/>
                  </a:schemeClr>
                </a:gs>
                <a:gs pos="100000">
                  <a:schemeClr val="accent4">
                    <a:tint val="54000"/>
                    <a:lumMod val="99000"/>
                    <a:satMod val="120000"/>
                    <a:shade val="78000"/>
                  </a:schemeClr>
                </a:gs>
              </a:gsLst>
              <a:lin ang="5400000" scaled="0"/>
            </a:gradFill>
            <a:ln>
              <a:noFill/>
            </a:ln>
            <a:effectLst/>
          </c:spPr>
          <c:invertIfNegative val="0"/>
          <c:dLbls>
            <c:dLbl>
              <c:idx val="2"/>
              <c:delete val="1"/>
              <c:extLst>
                <c:ext xmlns:c15="http://schemas.microsoft.com/office/drawing/2012/chart" uri="{CE6537A1-D6FC-4f65-9D91-7224C49458BB}"/>
                <c:ext xmlns:c16="http://schemas.microsoft.com/office/drawing/2014/chart" uri="{C3380CC4-5D6E-409C-BE32-E72D297353CC}">
                  <c16:uniqueId val="{00000009-A45A-421B-B667-BDB5F95C709C}"/>
                </c:ext>
              </c:extLst>
            </c:dLbl>
            <c:dLbl>
              <c:idx val="5"/>
              <c:delete val="1"/>
              <c:extLst>
                <c:ext xmlns:c15="http://schemas.microsoft.com/office/drawing/2012/chart" uri="{CE6537A1-D6FC-4f65-9D91-7224C49458BB}"/>
                <c:ext xmlns:c16="http://schemas.microsoft.com/office/drawing/2014/chart" uri="{C3380CC4-5D6E-409C-BE32-E72D297353CC}">
                  <c16:uniqueId val="{0000000A-A45A-421B-B667-BDB5F95C709C}"/>
                </c:ext>
              </c:extLst>
            </c:dLbl>
            <c:dLbl>
              <c:idx val="6"/>
              <c:delete val="1"/>
              <c:extLst>
                <c:ext xmlns:c15="http://schemas.microsoft.com/office/drawing/2012/chart" uri="{CE6537A1-D6FC-4f65-9D91-7224C49458BB}"/>
                <c:ext xmlns:c16="http://schemas.microsoft.com/office/drawing/2014/chart" uri="{C3380CC4-5D6E-409C-BE32-E72D297353CC}">
                  <c16:uniqueId val="{0000000B-A45A-421B-B667-BDB5F95C709C}"/>
                </c:ext>
              </c:extLst>
            </c:dLbl>
            <c:dLbl>
              <c:idx val="7"/>
              <c:delete val="1"/>
              <c:extLst>
                <c:ext xmlns:c15="http://schemas.microsoft.com/office/drawing/2012/chart" uri="{CE6537A1-D6FC-4f65-9D91-7224C49458BB}"/>
                <c:ext xmlns:c16="http://schemas.microsoft.com/office/drawing/2014/chart" uri="{C3380CC4-5D6E-409C-BE32-E72D297353CC}">
                  <c16:uniqueId val="{0000000C-A45A-421B-B667-BDB5F95C709C}"/>
                </c:ext>
              </c:extLst>
            </c:dLbl>
            <c:dLbl>
              <c:idx val="8"/>
              <c:layout>
                <c:manualLayout>
                  <c:x val="1.0987643832151023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534-4272-B3CC-C9A010742E08}"/>
                </c:ext>
              </c:extLst>
            </c:dLbl>
            <c:dLbl>
              <c:idx val="10"/>
              <c:delete val="1"/>
              <c:extLst>
                <c:ext xmlns:c15="http://schemas.microsoft.com/office/drawing/2012/chart" uri="{CE6537A1-D6FC-4f65-9D91-7224C49458BB}"/>
                <c:ext xmlns:c16="http://schemas.microsoft.com/office/drawing/2014/chart" uri="{C3380CC4-5D6E-409C-BE32-E72D297353CC}">
                  <c16:uniqueId val="{0000000D-A45A-421B-B667-BDB5F95C709C}"/>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rgbClr val="44546A"/>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[Analüüs.xlsx]Väited!$B$19:$B$29</c:f>
              <c:strCache>
                <c:ptCount val="11"/>
                <c:pt idx="0">
                  <c:v>Koolituste eksport kasvab</c:v>
                </c:pt>
                <c:pt idx="1">
                  <c:v>Rahvusvahelised platvormid hõivavad turu</c:v>
                </c:pt>
                <c:pt idx="2">
                  <c:v>Koolituste keskmine kvaliteet kasvab</c:v>
                </c:pt>
                <c:pt idx="3">
                  <c:v>Riigi roll koolitusturu reguleerimisel kasvab</c:v>
                </c:pt>
                <c:pt idx="4">
                  <c:v>Koolitusturule lisandub palju uusi väikeseid tegijaid</c:v>
                </c:pt>
                <c:pt idx="5">
                  <c:v>Õppijate teadlikkus koolituste valimisel kasvab</c:v>
                </c:pt>
                <c:pt idx="6">
                  <c:v>Koolitusturul suureneb spetsialiseerumine</c:v>
                </c:pt>
                <c:pt idx="7">
                  <c:v>Kõrgkoolide ja kutseõppeasutuste roll täiendkoolituse pakkujana suureneb</c:v>
                </c:pt>
                <c:pt idx="8">
                  <c:v>Online ja e-koolituste osakaal kasvab stabiilselt veelgi</c:v>
                </c:pt>
                <c:pt idx="9">
                  <c:v>Online ja e-koolituste sisu muutub mitmetahulisemaks, paindlikumaks, interaktiivsemaks</c:v>
                </c:pt>
                <c:pt idx="10">
                  <c:v>Üldine koolituse ja ümberõppe vajadus kasvab</c:v>
                </c:pt>
              </c:strCache>
            </c:strRef>
          </c:cat>
          <c:val>
            <c:numRef>
              <c:f>[Analüüs.xlsx]Väited!$G$19:$G$29</c:f>
              <c:numCache>
                <c:formatCode>0%</c:formatCode>
                <c:ptCount val="11"/>
                <c:pt idx="0">
                  <c:v>7.4999999999999997E-2</c:v>
                </c:pt>
                <c:pt idx="1">
                  <c:v>7.4999999999999997E-2</c:v>
                </c:pt>
                <c:pt idx="2">
                  <c:v>0</c:v>
                </c:pt>
                <c:pt idx="3">
                  <c:v>2.5000000000000001E-2</c:v>
                </c:pt>
                <c:pt idx="4">
                  <c:v>0.05</c:v>
                </c:pt>
                <c:pt idx="5">
                  <c:v>0</c:v>
                </c:pt>
                <c:pt idx="6">
                  <c:v>0</c:v>
                </c:pt>
                <c:pt idx="7">
                  <c:v>0</c:v>
                </c:pt>
                <c:pt idx="8">
                  <c:v>2.5000000000000001E-2</c:v>
                </c:pt>
                <c:pt idx="9">
                  <c:v>2.5000000000000001E-2</c:v>
                </c:pt>
                <c:pt idx="10">
                  <c:v>0</c:v>
                </c:pt>
              </c:numCache>
            </c:numRef>
          </c:val>
          <c:extLst>
            <c:ext xmlns:c16="http://schemas.microsoft.com/office/drawing/2014/chart" uri="{C3380CC4-5D6E-409C-BE32-E72D297353CC}">
              <c16:uniqueId val="{0000000E-A45A-421B-B667-BDB5F95C709C}"/>
            </c:ext>
          </c:extLst>
        </c:ser>
        <c:dLbls>
          <c:showLegendKey val="0"/>
          <c:showVal val="1"/>
          <c:showCatName val="0"/>
          <c:showSerName val="0"/>
          <c:showPercent val="0"/>
          <c:showBubbleSize val="0"/>
        </c:dLbls>
        <c:gapWidth val="75"/>
        <c:overlap val="100"/>
        <c:axId val="1077947968"/>
        <c:axId val="1077944224"/>
      </c:barChart>
      <c:catAx>
        <c:axId val="1077947968"/>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t-EE"/>
          </a:p>
        </c:txPr>
        <c:crossAx val="1077944224"/>
        <c:crosses val="autoZero"/>
        <c:auto val="1"/>
        <c:lblAlgn val="ctr"/>
        <c:lblOffset val="100"/>
        <c:noMultiLvlLbl val="0"/>
      </c:catAx>
      <c:valAx>
        <c:axId val="1077944224"/>
        <c:scaling>
          <c:orientation val="minMax"/>
        </c:scaling>
        <c:delete val="1"/>
        <c:axPos val="b"/>
        <c:numFmt formatCode="0%" sourceLinked="1"/>
        <c:majorTickMark val="none"/>
        <c:minorTickMark val="none"/>
        <c:tickLblPos val="nextTo"/>
        <c:crossAx val="10779479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t-E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t-EE"/>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5">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t-E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[Analüüs.xlsx]Kasvupotentsiaal!$B$5:$B$16</c:f>
              <c:strCache>
                <c:ptCount val="12"/>
                <c:pt idx="0">
                  <c:v>Haridus</c:v>
                </c:pt>
                <c:pt idx="1">
                  <c:v>Tervis ja heaolu</c:v>
                </c:pt>
                <c:pt idx="2">
                  <c:v>Ärindus, haldus ja õigus</c:v>
                </c:pt>
                <c:pt idx="3">
                  <c:v>IKT</c:v>
                </c:pt>
                <c:pt idx="4">
                  <c:v>Sotsiaalteadused</c:v>
                </c:pt>
                <c:pt idx="5">
                  <c:v>Teenindus</c:v>
                </c:pt>
                <c:pt idx="6">
                  <c:v>Tehnika, tootmine ja ehitus</c:v>
                </c:pt>
                <c:pt idx="7">
                  <c:v>Matemaatika ja statistika</c:v>
                </c:pt>
                <c:pt idx="8">
                  <c:v>Loodusteadused</c:v>
                </c:pt>
                <c:pt idx="9">
                  <c:v>Põllumajandus, metsandus</c:v>
                </c:pt>
                <c:pt idx="10">
                  <c:v>Humanitaar ja kunstid</c:v>
                </c:pt>
                <c:pt idx="11">
                  <c:v>Ajakirjandus ja infolevi</c:v>
                </c:pt>
              </c:strCache>
            </c:strRef>
          </c:cat>
          <c:val>
            <c:numRef>
              <c:f>[Analüüs.xlsx]Kasvupotentsiaal!$D$5:$D$16</c:f>
              <c:numCache>
                <c:formatCode>0%</c:formatCode>
                <c:ptCount val="12"/>
                <c:pt idx="0">
                  <c:v>0.46</c:v>
                </c:pt>
                <c:pt idx="1">
                  <c:v>0.43</c:v>
                </c:pt>
                <c:pt idx="2">
                  <c:v>0.42</c:v>
                </c:pt>
                <c:pt idx="3">
                  <c:v>0.37</c:v>
                </c:pt>
                <c:pt idx="4">
                  <c:v>0.25</c:v>
                </c:pt>
                <c:pt idx="5">
                  <c:v>0.24</c:v>
                </c:pt>
                <c:pt idx="6">
                  <c:v>0.18</c:v>
                </c:pt>
                <c:pt idx="7">
                  <c:v>0.09</c:v>
                </c:pt>
                <c:pt idx="8">
                  <c:v>7.0000000000000007E-2</c:v>
                </c:pt>
                <c:pt idx="9">
                  <c:v>7.0000000000000007E-2</c:v>
                </c:pt>
                <c:pt idx="10">
                  <c:v>0.06</c:v>
                </c:pt>
                <c:pt idx="11">
                  <c:v>0.05</c:v>
                </c:pt>
              </c:numCache>
            </c:numRef>
          </c:val>
          <c:extLst>
            <c:ext xmlns:c16="http://schemas.microsoft.com/office/drawing/2014/chart" uri="{C3380CC4-5D6E-409C-BE32-E72D297353CC}">
              <c16:uniqueId val="{00000000-D635-44E2-9621-9743AC888BF4}"/>
            </c:ext>
          </c:extLst>
        </c:ser>
        <c:dLbls>
          <c:showLegendKey val="0"/>
          <c:showVal val="0"/>
          <c:showCatName val="0"/>
          <c:showSerName val="0"/>
          <c:showPercent val="0"/>
          <c:showBubbleSize val="0"/>
        </c:dLbls>
        <c:gapWidth val="30"/>
        <c:overlap val="-27"/>
        <c:axId val="271503663"/>
        <c:axId val="271521551"/>
      </c:barChart>
      <c:catAx>
        <c:axId val="2715036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t-EE"/>
          </a:p>
        </c:txPr>
        <c:crossAx val="271521551"/>
        <c:crosses val="autoZero"/>
        <c:auto val="1"/>
        <c:lblAlgn val="ctr"/>
        <c:lblOffset val="100"/>
        <c:noMultiLvlLbl val="0"/>
      </c:catAx>
      <c:valAx>
        <c:axId val="271521551"/>
        <c:scaling>
          <c:orientation val="minMax"/>
        </c:scaling>
        <c:delete val="1"/>
        <c:axPos val="l"/>
        <c:numFmt formatCode="0%" sourceLinked="1"/>
        <c:majorTickMark val="none"/>
        <c:minorTickMark val="none"/>
        <c:tickLblPos val="nextTo"/>
        <c:crossAx val="27150366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t-E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704485144268529"/>
          <c:y val="5.9763275989595514E-2"/>
          <c:w val="0.84749219023545674"/>
          <c:h val="0.72229276747662652"/>
        </c:manualLayout>
      </c:layout>
      <c:lineChart>
        <c:grouping val="standard"/>
        <c:varyColors val="0"/>
        <c:ser>
          <c:idx val="0"/>
          <c:order val="0"/>
          <c:tx>
            <c:strRef>
              <c:f>'[Koolitusfirmade TOP.xlsx]Sheet4'!$A$8</c:f>
              <c:strCache>
                <c:ptCount val="1"/>
                <c:pt idx="0">
                  <c:v>Müügitulu</c:v>
                </c:pt>
              </c:strCache>
            </c:strRef>
          </c:tx>
          <c:spPr>
            <a:ln w="28575" cap="rnd">
              <a:solidFill>
                <a:schemeClr val="accent1"/>
              </a:solidFill>
              <a:round/>
            </a:ln>
            <a:effectLst/>
          </c:spPr>
          <c:marker>
            <c:symbol val="circle"/>
            <c:size val="6"/>
            <c:spPr>
              <a:solidFill>
                <a:schemeClr val="bg1"/>
              </a:solidFill>
              <a:ln w="2857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t-EE"/>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1"/>
                </a:solidFill>
                <a:prstDash val="sysDot"/>
              </a:ln>
              <a:effectLst/>
            </c:spPr>
            <c:trendlineType val="linear"/>
            <c:dispRSqr val="0"/>
            <c:dispEq val="0"/>
          </c:trendline>
          <c:cat>
            <c:numRef>
              <c:f>'[Koolitusfirmade TOP.xlsx]Sheet4'!$B$1:$F$1</c:f>
              <c:numCache>
                <c:formatCode>General</c:formatCode>
                <c:ptCount val="5"/>
                <c:pt idx="0">
                  <c:v>2018</c:v>
                </c:pt>
                <c:pt idx="1">
                  <c:v>2019</c:v>
                </c:pt>
                <c:pt idx="2">
                  <c:v>2020</c:v>
                </c:pt>
                <c:pt idx="3">
                  <c:v>2021</c:v>
                </c:pt>
                <c:pt idx="4">
                  <c:v>2022</c:v>
                </c:pt>
              </c:numCache>
            </c:numRef>
          </c:cat>
          <c:val>
            <c:numRef>
              <c:f>'[Koolitusfirmade TOP.xlsx]Sheet4'!$B$8:$F$8</c:f>
              <c:numCache>
                <c:formatCode>#\ ##0.0</c:formatCode>
                <c:ptCount val="5"/>
                <c:pt idx="0">
                  <c:v>19.694347</c:v>
                </c:pt>
                <c:pt idx="1">
                  <c:v>23.521774000000001</c:v>
                </c:pt>
                <c:pt idx="2">
                  <c:v>22.369648000000002</c:v>
                </c:pt>
                <c:pt idx="3">
                  <c:v>24.807019</c:v>
                </c:pt>
                <c:pt idx="4">
                  <c:v>26.589046</c:v>
                </c:pt>
              </c:numCache>
            </c:numRef>
          </c:val>
          <c:smooth val="0"/>
          <c:extLst>
            <c:ext xmlns:c16="http://schemas.microsoft.com/office/drawing/2014/chart" uri="{C3380CC4-5D6E-409C-BE32-E72D297353CC}">
              <c16:uniqueId val="{00000001-5696-47E6-B458-F4E404801CD9}"/>
            </c:ext>
          </c:extLst>
        </c:ser>
        <c:ser>
          <c:idx val="1"/>
          <c:order val="1"/>
          <c:tx>
            <c:strRef>
              <c:f>'[Koolitusfirmade TOP.xlsx]Sheet4'!$A$9</c:f>
              <c:strCache>
                <c:ptCount val="1"/>
                <c:pt idx="0">
                  <c:v>Eksport</c:v>
                </c:pt>
              </c:strCache>
            </c:strRef>
          </c:tx>
          <c:spPr>
            <a:ln w="28575" cap="rnd">
              <a:solidFill>
                <a:schemeClr val="accent2"/>
              </a:solidFill>
              <a:round/>
            </a:ln>
            <a:effectLst/>
          </c:spPr>
          <c:marker>
            <c:symbol val="circle"/>
            <c:size val="6"/>
            <c:spPr>
              <a:solidFill>
                <a:schemeClr val="bg1"/>
              </a:solidFill>
              <a:ln w="28575">
                <a:solidFill>
                  <a:schemeClr val="accent2"/>
                </a:solidFill>
              </a:ln>
              <a:effectLst/>
            </c:spPr>
          </c:marker>
          <c:dLbls>
            <c:dLbl>
              <c:idx val="0"/>
              <c:layout>
                <c:manualLayout>
                  <c:x val="-3.979165941388535E-2"/>
                  <c:y val="4.065873324965180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BAB-4557-A938-D97F99FD1FC2}"/>
                </c:ext>
              </c:extLst>
            </c:dLbl>
            <c:dLbl>
              <c:idx val="1"/>
              <c:layout>
                <c:manualLayout>
                  <c:x val="-3.9791659413885391E-2"/>
                  <c:y val="4.065873324965180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BAB-4557-A938-D97F99FD1FC2}"/>
                </c:ext>
              </c:extLst>
            </c:dLbl>
            <c:dLbl>
              <c:idx val="2"/>
              <c:layout>
                <c:manualLayout>
                  <c:x val="-3.979165941388535E-2"/>
                  <c:y val="4.065873324965180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BAB-4557-A938-D97F99FD1FC2}"/>
                </c:ext>
              </c:extLst>
            </c:dLbl>
            <c:dLbl>
              <c:idx val="3"/>
              <c:layout>
                <c:manualLayout>
                  <c:x val="-3.9791659413885433E-2"/>
                  <c:y val="3.624651843246150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BAB-4557-A938-D97F99FD1FC2}"/>
                </c:ext>
              </c:extLst>
            </c:dLbl>
            <c:dLbl>
              <c:idx val="4"/>
              <c:layout>
                <c:manualLayout>
                  <c:x val="-4.2106473806781529E-2"/>
                  <c:y val="3.183430361527154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8BAB-4557-A938-D97F99FD1FC2}"/>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t-EE"/>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2"/>
                </a:solidFill>
                <a:prstDash val="sysDot"/>
              </a:ln>
              <a:effectLst/>
            </c:spPr>
            <c:trendlineType val="linear"/>
            <c:dispRSqr val="0"/>
            <c:dispEq val="0"/>
          </c:trendline>
          <c:cat>
            <c:numRef>
              <c:f>'[Koolitusfirmade TOP.xlsx]Sheet4'!$B$1:$F$1</c:f>
              <c:numCache>
                <c:formatCode>General</c:formatCode>
                <c:ptCount val="5"/>
                <c:pt idx="0">
                  <c:v>2018</c:v>
                </c:pt>
                <c:pt idx="1">
                  <c:v>2019</c:v>
                </c:pt>
                <c:pt idx="2">
                  <c:v>2020</c:v>
                </c:pt>
                <c:pt idx="3">
                  <c:v>2021</c:v>
                </c:pt>
                <c:pt idx="4">
                  <c:v>2022</c:v>
                </c:pt>
              </c:numCache>
            </c:numRef>
          </c:cat>
          <c:val>
            <c:numRef>
              <c:f>'[Koolitusfirmade TOP.xlsx]Sheet4'!$B$9:$F$9</c:f>
              <c:numCache>
                <c:formatCode>#\ ##0.0</c:formatCode>
                <c:ptCount val="5"/>
                <c:pt idx="0">
                  <c:v>1.3933990000000001</c:v>
                </c:pt>
                <c:pt idx="1">
                  <c:v>1.7194780000000001</c:v>
                </c:pt>
                <c:pt idx="2">
                  <c:v>1.5484199999999999</c:v>
                </c:pt>
                <c:pt idx="3">
                  <c:v>1.53552</c:v>
                </c:pt>
                <c:pt idx="4">
                  <c:v>0.99063500000000004</c:v>
                </c:pt>
              </c:numCache>
            </c:numRef>
          </c:val>
          <c:smooth val="0"/>
          <c:extLst>
            <c:ext xmlns:c16="http://schemas.microsoft.com/office/drawing/2014/chart" uri="{C3380CC4-5D6E-409C-BE32-E72D297353CC}">
              <c16:uniqueId val="{00000003-5696-47E6-B458-F4E404801CD9}"/>
            </c:ext>
          </c:extLst>
        </c:ser>
        <c:ser>
          <c:idx val="2"/>
          <c:order val="2"/>
          <c:tx>
            <c:strRef>
              <c:f>'[Koolitusfirmade TOP.xlsx]Sheet4'!$A$10</c:f>
              <c:strCache>
                <c:ptCount val="1"/>
                <c:pt idx="0">
                  <c:v>Tööjõukulud</c:v>
                </c:pt>
              </c:strCache>
            </c:strRef>
          </c:tx>
          <c:spPr>
            <a:ln w="28575" cap="rnd">
              <a:solidFill>
                <a:schemeClr val="accent3"/>
              </a:solidFill>
              <a:round/>
            </a:ln>
            <a:effectLst/>
          </c:spPr>
          <c:marker>
            <c:symbol val="circle"/>
            <c:size val="6"/>
            <c:spPr>
              <a:solidFill>
                <a:schemeClr val="bg1"/>
              </a:solidFill>
              <a:ln w="28575">
                <a:solidFill>
                  <a:schemeClr val="accent3"/>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t-EE"/>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3"/>
                </a:solidFill>
                <a:prstDash val="sysDot"/>
              </a:ln>
              <a:effectLst/>
            </c:spPr>
            <c:trendlineType val="linear"/>
            <c:dispRSqr val="0"/>
            <c:dispEq val="0"/>
          </c:trendline>
          <c:cat>
            <c:numRef>
              <c:f>'[Koolitusfirmade TOP.xlsx]Sheet4'!$B$1:$F$1</c:f>
              <c:numCache>
                <c:formatCode>General</c:formatCode>
                <c:ptCount val="5"/>
                <c:pt idx="0">
                  <c:v>2018</c:v>
                </c:pt>
                <c:pt idx="1">
                  <c:v>2019</c:v>
                </c:pt>
                <c:pt idx="2">
                  <c:v>2020</c:v>
                </c:pt>
                <c:pt idx="3">
                  <c:v>2021</c:v>
                </c:pt>
                <c:pt idx="4">
                  <c:v>2022</c:v>
                </c:pt>
              </c:numCache>
            </c:numRef>
          </c:cat>
          <c:val>
            <c:numRef>
              <c:f>'[Koolitusfirmade TOP.xlsx]Sheet4'!$B$10:$F$10</c:f>
              <c:numCache>
                <c:formatCode>#\ ##0.0</c:formatCode>
                <c:ptCount val="5"/>
                <c:pt idx="0">
                  <c:v>6.6505190000000001</c:v>
                </c:pt>
                <c:pt idx="1">
                  <c:v>7.5740369999999997</c:v>
                </c:pt>
                <c:pt idx="2">
                  <c:v>8.115964</c:v>
                </c:pt>
                <c:pt idx="3">
                  <c:v>9.5664350000000002</c:v>
                </c:pt>
                <c:pt idx="4">
                  <c:v>10.185995999999999</c:v>
                </c:pt>
              </c:numCache>
            </c:numRef>
          </c:val>
          <c:smooth val="0"/>
          <c:extLst>
            <c:ext xmlns:c16="http://schemas.microsoft.com/office/drawing/2014/chart" uri="{C3380CC4-5D6E-409C-BE32-E72D297353CC}">
              <c16:uniqueId val="{00000005-5696-47E6-B458-F4E404801CD9}"/>
            </c:ext>
          </c:extLst>
        </c:ser>
        <c:ser>
          <c:idx val="3"/>
          <c:order val="3"/>
          <c:tx>
            <c:strRef>
              <c:f>'[Koolitusfirmade TOP.xlsx]Sheet4'!$A$11</c:f>
              <c:strCache>
                <c:ptCount val="1"/>
                <c:pt idx="0">
                  <c:v>Puhaskasum</c:v>
                </c:pt>
              </c:strCache>
            </c:strRef>
          </c:tx>
          <c:spPr>
            <a:ln w="28575" cap="rnd">
              <a:solidFill>
                <a:schemeClr val="accent4"/>
              </a:solidFill>
              <a:round/>
            </a:ln>
            <a:effectLst/>
          </c:spPr>
          <c:marker>
            <c:symbol val="circle"/>
            <c:size val="6"/>
            <c:spPr>
              <a:solidFill>
                <a:schemeClr val="bg1"/>
              </a:solidFill>
              <a:ln w="28575">
                <a:solidFill>
                  <a:schemeClr val="accent4"/>
                </a:solidFill>
              </a:ln>
              <a:effectLst/>
            </c:spPr>
          </c:marker>
          <c:dLbls>
            <c:dLbl>
              <c:idx val="0"/>
              <c:layout>
                <c:manualLayout>
                  <c:x val="-3.979165941388535E-2"/>
                  <c:y val="-4.948281546554259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8BAB-4557-A938-D97F99FD1FC2}"/>
                </c:ext>
              </c:extLst>
            </c:dLbl>
            <c:dLbl>
              <c:idx val="1"/>
              <c:layout>
                <c:manualLayout>
                  <c:x val="-3.9791659413885391E-2"/>
                  <c:y val="-3.624617101397221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8BAB-4557-A938-D97F99FD1FC2}"/>
                </c:ext>
              </c:extLst>
            </c:dLbl>
            <c:dLbl>
              <c:idx val="2"/>
              <c:layout>
                <c:manualLayout>
                  <c:x val="-3.979165941388535E-2"/>
                  <c:y val="-4.948281546554259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8BAB-4557-A938-D97F99FD1FC2}"/>
                </c:ext>
              </c:extLst>
            </c:dLbl>
            <c:dLbl>
              <c:idx val="3"/>
              <c:layout>
                <c:manualLayout>
                  <c:x val="-3.9791659413885433E-2"/>
                  <c:y val="-5.830724509992277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8BAB-4557-A938-D97F99FD1FC2}"/>
                </c:ext>
              </c:extLst>
            </c:dLbl>
            <c:dLbl>
              <c:idx val="4"/>
              <c:layout>
                <c:manualLayout>
                  <c:x val="-4.2106473806781529E-2"/>
                  <c:y val="-4.507060064835238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8BAB-4557-A938-D97F99FD1FC2}"/>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t-EE"/>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trendline>
            <c:spPr>
              <a:ln w="19050" cap="rnd">
                <a:solidFill>
                  <a:schemeClr val="accent4"/>
                </a:solidFill>
                <a:prstDash val="sysDot"/>
              </a:ln>
              <a:effectLst/>
            </c:spPr>
            <c:trendlineType val="linear"/>
            <c:dispRSqr val="0"/>
            <c:dispEq val="0"/>
          </c:trendline>
          <c:cat>
            <c:numRef>
              <c:f>'[Koolitusfirmade TOP.xlsx]Sheet4'!$B$1:$F$1</c:f>
              <c:numCache>
                <c:formatCode>General</c:formatCode>
                <c:ptCount val="5"/>
                <c:pt idx="0">
                  <c:v>2018</c:v>
                </c:pt>
                <c:pt idx="1">
                  <c:v>2019</c:v>
                </c:pt>
                <c:pt idx="2">
                  <c:v>2020</c:v>
                </c:pt>
                <c:pt idx="3">
                  <c:v>2021</c:v>
                </c:pt>
                <c:pt idx="4">
                  <c:v>2022</c:v>
                </c:pt>
              </c:numCache>
            </c:numRef>
          </c:cat>
          <c:val>
            <c:numRef>
              <c:f>'[Koolitusfirmade TOP.xlsx]Sheet4'!$B$11:$F$11</c:f>
              <c:numCache>
                <c:formatCode>#\ ##0.0</c:formatCode>
                <c:ptCount val="5"/>
                <c:pt idx="0">
                  <c:v>2.6759750000000002</c:v>
                </c:pt>
                <c:pt idx="1">
                  <c:v>3.407448</c:v>
                </c:pt>
                <c:pt idx="2">
                  <c:v>3.170115</c:v>
                </c:pt>
                <c:pt idx="3">
                  <c:v>3.8039429999999999</c:v>
                </c:pt>
                <c:pt idx="4">
                  <c:v>2.9176310000000001</c:v>
                </c:pt>
              </c:numCache>
            </c:numRef>
          </c:val>
          <c:smooth val="0"/>
          <c:extLst>
            <c:ext xmlns:c16="http://schemas.microsoft.com/office/drawing/2014/chart" uri="{C3380CC4-5D6E-409C-BE32-E72D297353CC}">
              <c16:uniqueId val="{00000007-5696-47E6-B458-F4E404801CD9}"/>
            </c:ext>
          </c:extLst>
        </c:ser>
        <c:dLbls>
          <c:showLegendKey val="0"/>
          <c:showVal val="0"/>
          <c:showCatName val="0"/>
          <c:showSerName val="0"/>
          <c:showPercent val="0"/>
          <c:showBubbleSize val="0"/>
        </c:dLbls>
        <c:marker val="1"/>
        <c:smooth val="0"/>
        <c:axId val="2086307551"/>
        <c:axId val="2124114799"/>
      </c:lineChart>
      <c:catAx>
        <c:axId val="20863075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t-EE"/>
          </a:p>
        </c:txPr>
        <c:crossAx val="2124114799"/>
        <c:crosses val="autoZero"/>
        <c:auto val="1"/>
        <c:lblAlgn val="ctr"/>
        <c:lblOffset val="100"/>
        <c:noMultiLvlLbl val="0"/>
      </c:catAx>
      <c:valAx>
        <c:axId val="212411479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t-EE"/>
                  <a:t>milj</a:t>
                </a:r>
                <a:r>
                  <a:rPr lang="et-EE" baseline="0"/>
                  <a:t> €</a:t>
                </a:r>
                <a:endParaRPr lang="en-US"/>
              </a:p>
            </c:rich>
          </c:tx>
          <c:layout>
            <c:manualLayout>
              <c:xMode val="edge"/>
              <c:yMode val="edge"/>
              <c:x val="1.3568376068376069E-2"/>
              <c:y val="3.8552553685280343E-2"/>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t-EE"/>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t-EE"/>
          </a:p>
        </c:txPr>
        <c:crossAx val="2086307551"/>
        <c:crosses val="autoZero"/>
        <c:crossBetween val="between"/>
      </c:valAx>
      <c:spPr>
        <a:noFill/>
        <a:ln>
          <a:noFill/>
        </a:ln>
        <a:effectLst/>
      </c:spPr>
    </c:plotArea>
    <c:legend>
      <c:legendPos val="b"/>
      <c:legendEntry>
        <c:idx val="4"/>
        <c:delete val="1"/>
      </c:legendEntry>
      <c:legendEntry>
        <c:idx val="5"/>
        <c:delete val="1"/>
      </c:legendEntry>
      <c:legendEntry>
        <c:idx val="6"/>
        <c:delete val="1"/>
      </c:legendEntry>
      <c:legendEntry>
        <c:idx val="7"/>
        <c:delete val="1"/>
      </c:legendEntry>
      <c:layout>
        <c:manualLayout>
          <c:xMode val="edge"/>
          <c:yMode val="edge"/>
          <c:x val="1.6771145542291088E-2"/>
          <c:y val="0.91256345164438379"/>
          <c:w val="0.96840707814748961"/>
          <c:h val="7.3325104147377709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t-E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t-E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00" b="0" i="0" u="none" strike="noStrike" kern="1200" spc="0" baseline="0">
                <a:solidFill>
                  <a:schemeClr val="tx1">
                    <a:lumMod val="65000"/>
                    <a:lumOff val="35000"/>
                  </a:schemeClr>
                </a:solidFill>
                <a:latin typeface="+mn-lt"/>
                <a:ea typeface="+mn-ea"/>
                <a:cs typeface="+mn-cs"/>
              </a:defRPr>
            </a:pPr>
            <a:r>
              <a:rPr lang="et-EE" sz="1300" dirty="0"/>
              <a:t>Kahjumis olevate koolitusettevõtete arv 60 suurima seas</a:t>
            </a:r>
            <a:endParaRPr lang="en-US" sz="1300" dirty="0"/>
          </a:p>
        </c:rich>
      </c:tx>
      <c:overlay val="0"/>
      <c:spPr>
        <a:noFill/>
        <a:ln>
          <a:noFill/>
        </a:ln>
        <a:effectLst/>
      </c:spPr>
      <c:txPr>
        <a:bodyPr rot="0" spcFirstLastPara="1" vertOverflow="ellipsis" vert="horz" wrap="square" anchor="ctr" anchorCtr="1"/>
        <a:lstStyle/>
        <a:p>
          <a:pPr>
            <a:defRPr sz="1300" b="0" i="0" u="none" strike="noStrike" kern="1200" spc="0" baseline="0">
              <a:solidFill>
                <a:schemeClr val="tx1">
                  <a:lumMod val="65000"/>
                  <a:lumOff val="35000"/>
                </a:schemeClr>
              </a:solidFill>
              <a:latin typeface="+mn-lt"/>
              <a:ea typeface="+mn-ea"/>
              <a:cs typeface="+mn-cs"/>
            </a:defRPr>
          </a:pPr>
          <a:endParaRPr lang="et-EE"/>
        </a:p>
      </c:txPr>
    </c:title>
    <c:autoTitleDeleted val="0"/>
    <c:plotArea>
      <c:layout/>
      <c:barChart>
        <c:barDir val="col"/>
        <c:grouping val="clustered"/>
        <c:varyColors val="0"/>
        <c:ser>
          <c:idx val="0"/>
          <c:order val="0"/>
          <c:tx>
            <c:strRef>
              <c:f>Sheet1!$A$2</c:f>
              <c:strCache>
                <c:ptCount val="1"/>
                <c:pt idx="0">
                  <c:v>Category 1</c:v>
                </c:pt>
              </c:strCache>
            </c:strRef>
          </c:tx>
          <c:spPr>
            <a:solidFill>
              <a:schemeClr val="accent2">
                <a:lumMod val="40000"/>
                <a:lumOff val="60000"/>
              </a:schemeClr>
            </a:solidFill>
            <a:ln>
              <a:noFill/>
            </a:ln>
            <a:effectLst/>
          </c:spPr>
          <c:invertIfNegative val="0"/>
          <c:dLbls>
            <c:numFmt formatCode="0;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2018</c:v>
                </c:pt>
                <c:pt idx="1">
                  <c:v>2019</c:v>
                </c:pt>
                <c:pt idx="2">
                  <c:v>2020</c:v>
                </c:pt>
                <c:pt idx="3">
                  <c:v>2021</c:v>
                </c:pt>
                <c:pt idx="4">
                  <c:v>2022</c:v>
                </c:pt>
              </c:strCache>
            </c:strRef>
          </c:cat>
          <c:val>
            <c:numRef>
              <c:f>Sheet1!$B$2:$F$2</c:f>
              <c:numCache>
                <c:formatCode>General</c:formatCode>
                <c:ptCount val="5"/>
                <c:pt idx="0">
                  <c:v>-7</c:v>
                </c:pt>
                <c:pt idx="1">
                  <c:v>-5</c:v>
                </c:pt>
                <c:pt idx="2">
                  <c:v>-9</c:v>
                </c:pt>
                <c:pt idx="3">
                  <c:v>-12</c:v>
                </c:pt>
                <c:pt idx="4">
                  <c:v>-22</c:v>
                </c:pt>
              </c:numCache>
            </c:numRef>
          </c:val>
          <c:extLst>
            <c:ext xmlns:c16="http://schemas.microsoft.com/office/drawing/2014/chart" uri="{C3380CC4-5D6E-409C-BE32-E72D297353CC}">
              <c16:uniqueId val="{00000000-2D67-449C-8171-03CD28A53A98}"/>
            </c:ext>
          </c:extLst>
        </c:ser>
        <c:dLbls>
          <c:showLegendKey val="0"/>
          <c:showVal val="0"/>
          <c:showCatName val="0"/>
          <c:showSerName val="0"/>
          <c:showPercent val="0"/>
          <c:showBubbleSize val="0"/>
        </c:dLbls>
        <c:gapWidth val="30"/>
        <c:overlap val="-27"/>
        <c:axId val="736701231"/>
        <c:axId val="802992351"/>
      </c:barChart>
      <c:catAx>
        <c:axId val="736701231"/>
        <c:scaling>
          <c:orientation val="minMax"/>
        </c:scaling>
        <c:delete val="0"/>
        <c:axPos val="b"/>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t-EE"/>
          </a:p>
        </c:txPr>
        <c:crossAx val="802992351"/>
        <c:crosses val="autoZero"/>
        <c:auto val="1"/>
        <c:lblAlgn val="ctr"/>
        <c:lblOffset val="100"/>
        <c:noMultiLvlLbl val="0"/>
      </c:catAx>
      <c:valAx>
        <c:axId val="802992351"/>
        <c:scaling>
          <c:orientation val="minMax"/>
        </c:scaling>
        <c:delete val="1"/>
        <c:axPos val="l"/>
        <c:numFmt formatCode="General" sourceLinked="1"/>
        <c:majorTickMark val="none"/>
        <c:minorTickMark val="none"/>
        <c:tickLblPos val="nextTo"/>
        <c:crossAx val="73670123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t-E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pieChart>
        <c:varyColors val="1"/>
        <c:ser>
          <c:idx val="0"/>
          <c:order val="0"/>
          <c:tx>
            <c:strRef>
              <c:f>[Analüüs.xlsx]Personal!$D$4</c:f>
              <c:strCache>
                <c:ptCount val="1"/>
                <c:pt idx="0">
                  <c:v>%</c:v>
                </c:pt>
              </c:strCache>
            </c:strRef>
          </c:tx>
          <c:dPt>
            <c:idx val="0"/>
            <c:bubble3D val="0"/>
            <c:spPr>
              <a:gradFill rotWithShape="1">
                <a:gsLst>
                  <a:gs pos="0">
                    <a:schemeClr val="accent4">
                      <a:shade val="65000"/>
                      <a:satMod val="103000"/>
                      <a:lumMod val="102000"/>
                      <a:tint val="94000"/>
                    </a:schemeClr>
                  </a:gs>
                  <a:gs pos="50000">
                    <a:schemeClr val="accent4">
                      <a:shade val="65000"/>
                      <a:satMod val="110000"/>
                      <a:lumMod val="100000"/>
                      <a:shade val="100000"/>
                    </a:schemeClr>
                  </a:gs>
                  <a:gs pos="100000">
                    <a:schemeClr val="accent4">
                      <a:shade val="65000"/>
                      <a:lumMod val="99000"/>
                      <a:satMod val="120000"/>
                      <a:shade val="78000"/>
                    </a:schemeClr>
                  </a:gs>
                </a:gsLst>
                <a:lin ang="5400000" scaled="0"/>
              </a:gradFill>
              <a:ln>
                <a:noFill/>
              </a:ln>
              <a:effectLst/>
            </c:spPr>
            <c:extLst>
              <c:ext xmlns:c16="http://schemas.microsoft.com/office/drawing/2014/chart" uri="{C3380CC4-5D6E-409C-BE32-E72D297353CC}">
                <c16:uniqueId val="{00000001-7BCF-4519-A950-CCFFD2A24442}"/>
              </c:ext>
            </c:extLst>
          </c:dPt>
          <c:dPt>
            <c:idx val="1"/>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extLst>
              <c:ext xmlns:c16="http://schemas.microsoft.com/office/drawing/2014/chart" uri="{C3380CC4-5D6E-409C-BE32-E72D297353CC}">
                <c16:uniqueId val="{00000003-7BCF-4519-A950-CCFFD2A24442}"/>
              </c:ext>
            </c:extLst>
          </c:dPt>
          <c:dPt>
            <c:idx val="2"/>
            <c:bubble3D val="0"/>
            <c:spPr>
              <a:gradFill rotWithShape="1">
                <a:gsLst>
                  <a:gs pos="0">
                    <a:schemeClr val="accent4">
                      <a:tint val="65000"/>
                      <a:satMod val="103000"/>
                      <a:lumMod val="102000"/>
                      <a:tint val="94000"/>
                    </a:schemeClr>
                  </a:gs>
                  <a:gs pos="50000">
                    <a:schemeClr val="accent4">
                      <a:tint val="65000"/>
                      <a:satMod val="110000"/>
                      <a:lumMod val="100000"/>
                      <a:shade val="100000"/>
                    </a:schemeClr>
                  </a:gs>
                  <a:gs pos="100000">
                    <a:schemeClr val="accent4">
                      <a:tint val="65000"/>
                      <a:lumMod val="99000"/>
                      <a:satMod val="120000"/>
                      <a:shade val="78000"/>
                    </a:schemeClr>
                  </a:gs>
                </a:gsLst>
                <a:lin ang="5400000" scaled="0"/>
              </a:gradFill>
              <a:ln>
                <a:noFill/>
              </a:ln>
              <a:effectLst/>
            </c:spPr>
            <c:extLst>
              <c:ext xmlns:c16="http://schemas.microsoft.com/office/drawing/2014/chart" uri="{C3380CC4-5D6E-409C-BE32-E72D297353CC}">
                <c16:uniqueId val="{00000005-7BCF-4519-A950-CCFFD2A24442}"/>
              </c:ext>
            </c:extLst>
          </c:dPt>
          <c:dLbls>
            <c:dLbl>
              <c:idx val="0"/>
              <c:layout>
                <c:manualLayout>
                  <c:x val="-0.176218620791596"/>
                  <c:y val="-0.30056722072672304"/>
                </c:manualLayout>
              </c:layout>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t-EE"/>
                </a:p>
              </c:txPr>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7BCF-4519-A950-CCFFD2A24442}"/>
                </c:ext>
              </c:extLst>
            </c:dLbl>
            <c:dLbl>
              <c:idx val="1"/>
              <c:layout>
                <c:manualLayout>
                  <c:x val="-2.8714148517219814E-2"/>
                  <c:y val="3.5659585934491929E-2"/>
                </c:manualLayout>
              </c:layout>
              <c:showLegendKey val="0"/>
              <c:showVal val="1"/>
              <c:showCatName val="1"/>
              <c:showSerName val="0"/>
              <c:showPercent val="0"/>
              <c:showBubbleSize val="0"/>
              <c:separator>
</c:separator>
              <c:extLst>
                <c:ext xmlns:c15="http://schemas.microsoft.com/office/drawing/2012/chart" uri="{CE6537A1-D6FC-4f65-9D91-7224C49458BB}">
                  <c15:layout>
                    <c:manualLayout>
                      <c:w val="0.23358002983259557"/>
                      <c:h val="0.11123306943273971"/>
                    </c:manualLayout>
                  </c15:layout>
                </c:ext>
                <c:ext xmlns:c16="http://schemas.microsoft.com/office/drawing/2014/chart" uri="{C3380CC4-5D6E-409C-BE32-E72D297353CC}">
                  <c16:uniqueId val="{00000003-7BCF-4519-A950-CCFFD2A24442}"/>
                </c:ext>
              </c:extLst>
            </c:dLbl>
            <c:dLbl>
              <c:idx val="2"/>
              <c:layout>
                <c:manualLayout>
                  <c:x val="-2.5518182386216812E-2"/>
                  <c:y val="2.4559643345833872E-3"/>
                </c:manualLayout>
              </c:layout>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2"/>
                      </a:solidFill>
                      <a:latin typeface="+mn-lt"/>
                      <a:ea typeface="+mn-ea"/>
                      <a:cs typeface="+mn-cs"/>
                    </a:defRPr>
                  </a:pPr>
                  <a:endParaRPr lang="et-EE"/>
                </a:p>
              </c:txPr>
              <c:showLegendKey val="0"/>
              <c:showVal val="1"/>
              <c:showCatName val="1"/>
              <c:showSerName val="0"/>
              <c:showPercent val="0"/>
              <c:showBubbleSize val="0"/>
              <c:separator>
</c:separator>
              <c:extLst>
                <c:ext xmlns:c15="http://schemas.microsoft.com/office/drawing/2012/chart" uri="{CE6537A1-D6FC-4f65-9D91-7224C49458BB}">
                  <c15:layout>
                    <c:manualLayout>
                      <c:w val="0.2566872166034167"/>
                      <c:h val="0.11123306943273971"/>
                    </c:manualLayout>
                  </c15:layout>
                </c:ext>
                <c:ext xmlns:c16="http://schemas.microsoft.com/office/drawing/2014/chart" uri="{C3380CC4-5D6E-409C-BE32-E72D297353CC}">
                  <c16:uniqueId val="{00000005-7BCF-4519-A950-CCFFD2A24442}"/>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2"/>
                    </a:solidFill>
                    <a:latin typeface="+mn-lt"/>
                    <a:ea typeface="+mn-ea"/>
                    <a:cs typeface="+mn-cs"/>
                  </a:defRPr>
                </a:pPr>
                <a:endParaRPr lang="et-EE"/>
              </a:p>
            </c:txPr>
            <c:showLegendKey val="0"/>
            <c:showVal val="1"/>
            <c:showCatName val="1"/>
            <c:showSerName val="0"/>
            <c:showPercent val="0"/>
            <c:showBubbleSize val="0"/>
            <c:separator>
</c:separator>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[Analüüs.xlsx]Personal!$B$5:$B$7</c:f>
              <c:strCache>
                <c:ptCount val="3"/>
                <c:pt idx="0">
                  <c:v>1-2 töötajat</c:v>
                </c:pt>
                <c:pt idx="1">
                  <c:v>3-9 töötajat</c:v>
                </c:pt>
                <c:pt idx="2">
                  <c:v>10-49 töötajat</c:v>
                </c:pt>
              </c:strCache>
            </c:strRef>
          </c:cat>
          <c:val>
            <c:numRef>
              <c:f>[Analüüs.xlsx]Personal!$D$5:$D$7</c:f>
              <c:numCache>
                <c:formatCode>0%</c:formatCode>
                <c:ptCount val="3"/>
                <c:pt idx="0">
                  <c:v>0.83333333333333337</c:v>
                </c:pt>
                <c:pt idx="1">
                  <c:v>0.11904761904761904</c:v>
                </c:pt>
                <c:pt idx="2">
                  <c:v>4.7619047619047616E-2</c:v>
                </c:pt>
              </c:numCache>
            </c:numRef>
          </c:val>
          <c:extLst>
            <c:ext xmlns:c16="http://schemas.microsoft.com/office/drawing/2014/chart" uri="{C3380CC4-5D6E-409C-BE32-E72D297353CC}">
              <c16:uniqueId val="{00000006-7BCF-4519-A950-CCFFD2A24442}"/>
            </c:ext>
          </c:extLst>
        </c:ser>
        <c:dLbls>
          <c:showLegendKey val="0"/>
          <c:showVal val="1"/>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t-E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pieChart>
        <c:varyColors val="1"/>
        <c:ser>
          <c:idx val="0"/>
          <c:order val="0"/>
          <c:tx>
            <c:strRef>
              <c:f>'K12-Personal'!$D$26</c:f>
              <c:strCache>
                <c:ptCount val="1"/>
                <c:pt idx="0">
                  <c:v>%</c:v>
                </c:pt>
              </c:strCache>
            </c:strRef>
          </c:tx>
          <c:dPt>
            <c:idx val="0"/>
            <c:bubble3D val="0"/>
            <c:spPr>
              <a:gradFill rotWithShape="1">
                <a:gsLst>
                  <a:gs pos="0">
                    <a:schemeClr val="accent4">
                      <a:shade val="58000"/>
                      <a:satMod val="103000"/>
                      <a:lumMod val="102000"/>
                      <a:tint val="94000"/>
                    </a:schemeClr>
                  </a:gs>
                  <a:gs pos="50000">
                    <a:schemeClr val="accent4">
                      <a:shade val="58000"/>
                      <a:satMod val="110000"/>
                      <a:lumMod val="100000"/>
                      <a:shade val="100000"/>
                    </a:schemeClr>
                  </a:gs>
                  <a:gs pos="100000">
                    <a:schemeClr val="accent4">
                      <a:shade val="58000"/>
                      <a:lumMod val="99000"/>
                      <a:satMod val="120000"/>
                      <a:shade val="78000"/>
                    </a:schemeClr>
                  </a:gs>
                </a:gsLst>
                <a:lin ang="5400000" scaled="0"/>
              </a:gradFill>
              <a:ln>
                <a:noFill/>
              </a:ln>
              <a:effectLst/>
            </c:spPr>
            <c:extLst>
              <c:ext xmlns:c16="http://schemas.microsoft.com/office/drawing/2014/chart" uri="{C3380CC4-5D6E-409C-BE32-E72D297353CC}">
                <c16:uniqueId val="{00000001-FCA1-4E71-B84B-F81575642016}"/>
              </c:ext>
            </c:extLst>
          </c:dPt>
          <c:dPt>
            <c:idx val="1"/>
            <c:bubble3D val="0"/>
            <c:spPr>
              <a:gradFill rotWithShape="1">
                <a:gsLst>
                  <a:gs pos="0">
                    <a:schemeClr val="accent4">
                      <a:shade val="86000"/>
                      <a:satMod val="103000"/>
                      <a:lumMod val="102000"/>
                      <a:tint val="94000"/>
                    </a:schemeClr>
                  </a:gs>
                  <a:gs pos="50000">
                    <a:schemeClr val="accent4">
                      <a:shade val="86000"/>
                      <a:satMod val="110000"/>
                      <a:lumMod val="100000"/>
                      <a:shade val="100000"/>
                    </a:schemeClr>
                  </a:gs>
                  <a:gs pos="100000">
                    <a:schemeClr val="accent4">
                      <a:shade val="86000"/>
                      <a:lumMod val="99000"/>
                      <a:satMod val="120000"/>
                      <a:shade val="78000"/>
                    </a:schemeClr>
                  </a:gs>
                </a:gsLst>
                <a:lin ang="5400000" scaled="0"/>
              </a:gradFill>
              <a:ln>
                <a:noFill/>
              </a:ln>
              <a:effectLst/>
            </c:spPr>
            <c:extLst>
              <c:ext xmlns:c16="http://schemas.microsoft.com/office/drawing/2014/chart" uri="{C3380CC4-5D6E-409C-BE32-E72D297353CC}">
                <c16:uniqueId val="{00000003-FCA1-4E71-B84B-F81575642016}"/>
              </c:ext>
            </c:extLst>
          </c:dPt>
          <c:dPt>
            <c:idx val="2"/>
            <c:bubble3D val="0"/>
            <c:spPr>
              <a:gradFill rotWithShape="1">
                <a:gsLst>
                  <a:gs pos="0">
                    <a:schemeClr val="accent4">
                      <a:tint val="86000"/>
                      <a:satMod val="103000"/>
                      <a:lumMod val="102000"/>
                      <a:tint val="94000"/>
                    </a:schemeClr>
                  </a:gs>
                  <a:gs pos="50000">
                    <a:schemeClr val="accent4">
                      <a:tint val="86000"/>
                      <a:satMod val="110000"/>
                      <a:lumMod val="100000"/>
                      <a:shade val="100000"/>
                    </a:schemeClr>
                  </a:gs>
                  <a:gs pos="100000">
                    <a:schemeClr val="accent4">
                      <a:tint val="86000"/>
                      <a:lumMod val="99000"/>
                      <a:satMod val="120000"/>
                      <a:shade val="78000"/>
                    </a:schemeClr>
                  </a:gs>
                </a:gsLst>
                <a:lin ang="5400000" scaled="0"/>
              </a:gradFill>
              <a:ln>
                <a:noFill/>
              </a:ln>
              <a:effectLst/>
            </c:spPr>
            <c:extLst>
              <c:ext xmlns:c16="http://schemas.microsoft.com/office/drawing/2014/chart" uri="{C3380CC4-5D6E-409C-BE32-E72D297353CC}">
                <c16:uniqueId val="{00000005-FCA1-4E71-B84B-F81575642016}"/>
              </c:ext>
            </c:extLst>
          </c:dPt>
          <c:dPt>
            <c:idx val="3"/>
            <c:bubble3D val="0"/>
            <c:spPr>
              <a:gradFill rotWithShape="1">
                <a:gsLst>
                  <a:gs pos="0">
                    <a:schemeClr val="accent4">
                      <a:tint val="58000"/>
                      <a:satMod val="103000"/>
                      <a:lumMod val="102000"/>
                      <a:tint val="94000"/>
                    </a:schemeClr>
                  </a:gs>
                  <a:gs pos="50000">
                    <a:schemeClr val="accent4">
                      <a:tint val="58000"/>
                      <a:satMod val="110000"/>
                      <a:lumMod val="100000"/>
                      <a:shade val="100000"/>
                    </a:schemeClr>
                  </a:gs>
                  <a:gs pos="100000">
                    <a:schemeClr val="accent4">
                      <a:tint val="58000"/>
                      <a:lumMod val="99000"/>
                      <a:satMod val="120000"/>
                      <a:shade val="78000"/>
                    </a:schemeClr>
                  </a:gs>
                </a:gsLst>
                <a:lin ang="5400000" scaled="0"/>
              </a:gradFill>
              <a:ln>
                <a:noFill/>
              </a:ln>
              <a:effectLst/>
            </c:spPr>
            <c:extLst>
              <c:ext xmlns:c16="http://schemas.microsoft.com/office/drawing/2014/chart" uri="{C3380CC4-5D6E-409C-BE32-E72D297353CC}">
                <c16:uniqueId val="{00000007-FCA1-4E71-B84B-F81575642016}"/>
              </c:ext>
            </c:extLst>
          </c:dPt>
          <c:dLbls>
            <c:dLbl>
              <c:idx val="0"/>
              <c:layout>
                <c:manualLayout>
                  <c:x val="-0.15408855611734051"/>
                  <c:y val="-0.27505424321959754"/>
                </c:manualLayout>
              </c:layout>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t-EE"/>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CA1-4E71-B84B-F81575642016}"/>
                </c:ext>
              </c:extLst>
            </c:dLbl>
            <c:dLbl>
              <c:idx val="1"/>
              <c:layout>
                <c:manualLayout>
                  <c:x val="-6.1599781300571366E-2"/>
                  <c:y val="0.14001837270341208"/>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FCA1-4E71-B84B-F81575642016}"/>
                </c:ext>
              </c:extLst>
            </c:dLbl>
            <c:dLbl>
              <c:idx val="2"/>
              <c:layout>
                <c:manualLayout>
                  <c:x val="-2.3907177403178544E-2"/>
                  <c:y val="2.7777777777777779E-3"/>
                </c:manualLayout>
              </c:layout>
              <c:showLegendKey val="0"/>
              <c:showVal val="1"/>
              <c:showCatName val="1"/>
              <c:showSerName val="0"/>
              <c:showPercent val="0"/>
              <c:showBubbleSize val="0"/>
              <c:separator> </c:separator>
              <c:extLst>
                <c:ext xmlns:c15="http://schemas.microsoft.com/office/drawing/2012/chart" uri="{CE6537A1-D6FC-4f65-9D91-7224C49458BB}">
                  <c15:layout>
                    <c:manualLayout>
                      <c:w val="0.2437203918601813"/>
                      <c:h val="0.1388888888888889"/>
                    </c:manualLayout>
                  </c15:layout>
                </c:ext>
                <c:ext xmlns:c16="http://schemas.microsoft.com/office/drawing/2014/chart" uri="{C3380CC4-5D6E-409C-BE32-E72D297353CC}">
                  <c16:uniqueId val="{00000005-FCA1-4E71-B84B-F81575642016}"/>
                </c:ext>
              </c:extLst>
            </c:dLbl>
            <c:dLbl>
              <c:idx val="3"/>
              <c:layout>
                <c:manualLayout>
                  <c:x val="0.22985082371122581"/>
                  <c:y val="-2.1157414137568047E-2"/>
                </c:manualLayout>
              </c:layout>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tx2"/>
                      </a:solidFill>
                      <a:latin typeface="+mn-lt"/>
                      <a:ea typeface="+mn-ea"/>
                      <a:cs typeface="+mn-cs"/>
                    </a:defRPr>
                  </a:pPr>
                  <a:endParaRPr lang="et-EE"/>
                </a:p>
              </c:txPr>
              <c:showLegendKey val="0"/>
              <c:showVal val="1"/>
              <c:showCatName val="1"/>
              <c:showSerName val="0"/>
              <c:showPercent val="0"/>
              <c:showBubbleSize val="0"/>
              <c:separator> </c:separator>
              <c:extLst>
                <c:ext xmlns:c15="http://schemas.microsoft.com/office/drawing/2012/chart" uri="{CE6537A1-D6FC-4f65-9D91-7224C49458BB}">
                  <c15:layout>
                    <c:manualLayout>
                      <c:w val="0.47670137843806859"/>
                      <c:h val="8.5613881598133573E-2"/>
                    </c:manualLayout>
                  </c15:layout>
                </c:ext>
                <c:ext xmlns:c16="http://schemas.microsoft.com/office/drawing/2014/chart" uri="{C3380CC4-5D6E-409C-BE32-E72D297353CC}">
                  <c16:uniqueId val="{00000007-FCA1-4E71-B84B-F81575642016}"/>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2"/>
                    </a:solidFill>
                    <a:latin typeface="+mn-lt"/>
                    <a:ea typeface="+mn-ea"/>
                    <a:cs typeface="+mn-cs"/>
                  </a:defRPr>
                </a:pPr>
                <a:endParaRPr lang="et-EE"/>
              </a:p>
            </c:txPr>
            <c:showLegendKey val="0"/>
            <c:showVal val="1"/>
            <c:showCatName val="1"/>
            <c:showSerName val="0"/>
            <c:showPercent val="0"/>
            <c:showBubbleSize val="0"/>
            <c:separator> </c:separator>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'K12-Personal'!$B$27:$B$30</c:f>
              <c:strCache>
                <c:ptCount val="4"/>
                <c:pt idx="0">
                  <c:v>1-2 töötajat</c:v>
                </c:pt>
                <c:pt idx="1">
                  <c:v>3-9 töötajat</c:v>
                </c:pt>
                <c:pt idx="2">
                  <c:v>10-49 töötajat</c:v>
                </c:pt>
                <c:pt idx="3">
                  <c:v>Rohkem kui 250 töötajat</c:v>
                </c:pt>
              </c:strCache>
            </c:strRef>
          </c:cat>
          <c:val>
            <c:numRef>
              <c:f>'K12-Personal'!$D$27:$D$30</c:f>
              <c:numCache>
                <c:formatCode>0%</c:formatCode>
                <c:ptCount val="4"/>
                <c:pt idx="0">
                  <c:v>0.82926829268292679</c:v>
                </c:pt>
                <c:pt idx="1">
                  <c:v>8.5365853658536592E-2</c:v>
                </c:pt>
                <c:pt idx="2">
                  <c:v>7.3170731707317069E-2</c:v>
                </c:pt>
                <c:pt idx="3">
                  <c:v>1.2195121951219513E-2</c:v>
                </c:pt>
              </c:numCache>
            </c:numRef>
          </c:val>
          <c:extLst>
            <c:ext xmlns:c16="http://schemas.microsoft.com/office/drawing/2014/chart" uri="{C3380CC4-5D6E-409C-BE32-E72D297353CC}">
              <c16:uniqueId val="{00000008-FCA1-4E71-B84B-F81575642016}"/>
            </c:ext>
          </c:extLst>
        </c:ser>
        <c:dLbls>
          <c:showLegendKey val="0"/>
          <c:showVal val="1"/>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t-E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8506637843061674E-2"/>
          <c:y val="7.407407407407407E-2"/>
          <c:w val="0.94298672431387665"/>
          <c:h val="0.47378425925925927"/>
        </c:manualLayout>
      </c:layout>
      <c:lineChart>
        <c:grouping val="standard"/>
        <c:varyColors val="0"/>
        <c:ser>
          <c:idx val="1"/>
          <c:order val="0"/>
          <c:tx>
            <c:v>Koos koolilõputunnistusele kanatavate tähtajatute kutsetsga (TLÜ)</c:v>
          </c:tx>
          <c:spPr>
            <a:ln w="28575" cap="rnd">
              <a:solidFill>
                <a:schemeClr val="accent2"/>
              </a:solidFill>
              <a:round/>
            </a:ln>
            <a:effectLst/>
          </c:spPr>
          <c:marker>
            <c:symbol val="circle"/>
            <c:size val="6"/>
            <c:spPr>
              <a:solidFill>
                <a:schemeClr val="bg1"/>
              </a:solidFill>
              <a:ln w="22225">
                <a:solidFill>
                  <a:schemeClr val="accent2"/>
                </a:solidFill>
              </a:ln>
              <a:effectLst/>
            </c:spPr>
          </c:marker>
          <c:dPt>
            <c:idx val="11"/>
            <c:marker>
              <c:symbol val="circle"/>
              <c:size val="6"/>
              <c:spPr>
                <a:solidFill>
                  <a:schemeClr val="bg1"/>
                </a:solidFill>
                <a:ln w="22225">
                  <a:solidFill>
                    <a:schemeClr val="accent2"/>
                  </a:solidFill>
                  <a:prstDash val="sysDot"/>
                </a:ln>
                <a:effectLst/>
              </c:spPr>
            </c:marker>
            <c:bubble3D val="0"/>
            <c:spPr>
              <a:ln w="28575" cap="rnd">
                <a:solidFill>
                  <a:schemeClr val="bg1"/>
                </a:solidFill>
                <a:prstDash val="sysDot"/>
                <a:round/>
              </a:ln>
              <a:effectLst/>
            </c:spPr>
            <c:extLst>
              <c:ext xmlns:c16="http://schemas.microsoft.com/office/drawing/2014/chart" uri="{C3380CC4-5D6E-409C-BE32-E72D297353CC}">
                <c16:uniqueId val="{00000001-3888-4A25-85D0-B421C28DE7ED}"/>
              </c:ext>
            </c:extLst>
          </c:dPt>
          <c:dLbls>
            <c:dLbl>
              <c:idx val="5"/>
              <c:layout>
                <c:manualLayout>
                  <c:x val="-2.2714444444444443E-2"/>
                  <c:y val="-0.13087777777777779"/>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888-4A25-85D0-B421C28DE7ED}"/>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t-EE"/>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[Kutsetunnistusi.xlsx]Sheet1!$B$1:$M$1</c:f>
              <c:strCache>
                <c:ptCount val="12"/>
                <c:pt idx="0">
                  <c:v>2012</c:v>
                </c:pt>
                <c:pt idx="1">
                  <c:v>2013</c:v>
                </c:pt>
                <c:pt idx="2">
                  <c:v>2014</c:v>
                </c:pt>
                <c:pt idx="3">
                  <c:v>2015</c:v>
                </c:pt>
                <c:pt idx="4">
                  <c:v>2016</c:v>
                </c:pt>
                <c:pt idx="5">
                  <c:v>2017</c:v>
                </c:pt>
                <c:pt idx="6">
                  <c:v>2018</c:v>
                </c:pt>
                <c:pt idx="7">
                  <c:v>2019</c:v>
                </c:pt>
                <c:pt idx="8">
                  <c:v>2020</c:v>
                </c:pt>
                <c:pt idx="9">
                  <c:v>2021</c:v>
                </c:pt>
                <c:pt idx="10">
                  <c:v>2022</c:v>
                </c:pt>
                <c:pt idx="11">
                  <c:v>2023</c:v>
                </c:pt>
              </c:strCache>
            </c:strRef>
          </c:cat>
          <c:val>
            <c:numRef>
              <c:f>[Kutsetunnistusi.xlsx]Sheet1!$B$15:$M$15</c:f>
              <c:numCache>
                <c:formatCode>General</c:formatCode>
                <c:ptCount val="12"/>
                <c:pt idx="0">
                  <c:v>76</c:v>
                </c:pt>
                <c:pt idx="1">
                  <c:v>61</c:v>
                </c:pt>
                <c:pt idx="2">
                  <c:v>95</c:v>
                </c:pt>
                <c:pt idx="3">
                  <c:v>88</c:v>
                </c:pt>
                <c:pt idx="4">
                  <c:v>144</c:v>
                </c:pt>
                <c:pt idx="5">
                  <c:v>41</c:v>
                </c:pt>
                <c:pt idx="6">
                  <c:v>66</c:v>
                </c:pt>
                <c:pt idx="7">
                  <c:v>123</c:v>
                </c:pt>
                <c:pt idx="8">
                  <c:v>157</c:v>
                </c:pt>
                <c:pt idx="9">
                  <c:v>162</c:v>
                </c:pt>
                <c:pt idx="10">
                  <c:v>123</c:v>
                </c:pt>
                <c:pt idx="11">
                  <c:v>85</c:v>
                </c:pt>
              </c:numCache>
            </c:numRef>
          </c:val>
          <c:smooth val="0"/>
          <c:extLst>
            <c:ext xmlns:c16="http://schemas.microsoft.com/office/drawing/2014/chart" uri="{C3380CC4-5D6E-409C-BE32-E72D297353CC}">
              <c16:uniqueId val="{00000003-3888-4A25-85D0-B421C28DE7ED}"/>
            </c:ext>
          </c:extLst>
        </c:ser>
        <c:ser>
          <c:idx val="0"/>
          <c:order val="1"/>
          <c:tx>
            <c:v>Tähtajalised kutsed (Andras)</c:v>
          </c:tx>
          <c:spPr>
            <a:ln w="28575" cap="rnd">
              <a:solidFill>
                <a:schemeClr val="accent1"/>
              </a:solidFill>
              <a:round/>
            </a:ln>
            <a:effectLst/>
          </c:spPr>
          <c:marker>
            <c:symbol val="circle"/>
            <c:size val="6"/>
            <c:spPr>
              <a:solidFill>
                <a:schemeClr val="bg1"/>
              </a:solidFill>
              <a:ln w="22225">
                <a:solidFill>
                  <a:schemeClr val="accent1"/>
                </a:solidFill>
              </a:ln>
              <a:effectLst/>
            </c:spPr>
          </c:marker>
          <c:dPt>
            <c:idx val="11"/>
            <c:marker>
              <c:symbol val="circle"/>
              <c:size val="6"/>
              <c:spPr>
                <a:solidFill>
                  <a:schemeClr val="bg1"/>
                </a:solidFill>
                <a:ln w="22225">
                  <a:solidFill>
                    <a:schemeClr val="accent1"/>
                  </a:solidFill>
                  <a:prstDash val="sysDot"/>
                </a:ln>
                <a:effectLst/>
              </c:spPr>
            </c:marker>
            <c:bubble3D val="0"/>
            <c:spPr>
              <a:ln w="28575" cap="rnd">
                <a:solidFill>
                  <a:schemeClr val="bg1"/>
                </a:solidFill>
                <a:prstDash val="sysDot"/>
                <a:round/>
              </a:ln>
              <a:effectLst/>
            </c:spPr>
            <c:extLst>
              <c:ext xmlns:c16="http://schemas.microsoft.com/office/drawing/2014/chart" uri="{C3380CC4-5D6E-409C-BE32-E72D297353CC}">
                <c16:uniqueId val="{00000005-3888-4A25-85D0-B421C28DE7ED}"/>
              </c:ext>
            </c:extLst>
          </c:dPt>
          <c:dLbls>
            <c:dLbl>
              <c:idx val="0"/>
              <c:delete val="1"/>
              <c:extLst>
                <c:ext xmlns:c15="http://schemas.microsoft.com/office/drawing/2012/chart" uri="{CE6537A1-D6FC-4f65-9D91-7224C49458BB}"/>
                <c:ext xmlns:c16="http://schemas.microsoft.com/office/drawing/2014/chart" uri="{C3380CC4-5D6E-409C-BE32-E72D297353CC}">
                  <c16:uniqueId val="{00000006-3888-4A25-85D0-B421C28DE7ED}"/>
                </c:ext>
              </c:extLst>
            </c:dLbl>
            <c:dLbl>
              <c:idx val="1"/>
              <c:delete val="1"/>
              <c:extLst>
                <c:ext xmlns:c15="http://schemas.microsoft.com/office/drawing/2012/chart" uri="{CE6537A1-D6FC-4f65-9D91-7224C49458BB}"/>
                <c:ext xmlns:c16="http://schemas.microsoft.com/office/drawing/2014/chart" uri="{C3380CC4-5D6E-409C-BE32-E72D297353CC}">
                  <c16:uniqueId val="{00000007-3888-4A25-85D0-B421C28DE7ED}"/>
                </c:ext>
              </c:extLst>
            </c:dLbl>
            <c:dLbl>
              <c:idx val="2"/>
              <c:delete val="1"/>
              <c:extLst>
                <c:ext xmlns:c15="http://schemas.microsoft.com/office/drawing/2012/chart" uri="{CE6537A1-D6FC-4f65-9D91-7224C49458BB}"/>
                <c:ext xmlns:c16="http://schemas.microsoft.com/office/drawing/2014/chart" uri="{C3380CC4-5D6E-409C-BE32-E72D297353CC}">
                  <c16:uniqueId val="{00000008-3888-4A25-85D0-B421C28DE7ED}"/>
                </c:ext>
              </c:extLst>
            </c:dLbl>
            <c:dLbl>
              <c:idx val="3"/>
              <c:delete val="1"/>
              <c:extLst>
                <c:ext xmlns:c15="http://schemas.microsoft.com/office/drawing/2012/chart" uri="{CE6537A1-D6FC-4f65-9D91-7224C49458BB}"/>
                <c:ext xmlns:c16="http://schemas.microsoft.com/office/drawing/2014/chart" uri="{C3380CC4-5D6E-409C-BE32-E72D297353CC}">
                  <c16:uniqueId val="{00000009-3888-4A25-85D0-B421C28DE7ED}"/>
                </c:ext>
              </c:extLst>
            </c:dLbl>
            <c:dLbl>
              <c:idx val="4"/>
              <c:delete val="1"/>
              <c:extLst>
                <c:ext xmlns:c15="http://schemas.microsoft.com/office/drawing/2012/chart" uri="{CE6537A1-D6FC-4f65-9D91-7224C49458BB}"/>
                <c:ext xmlns:c16="http://schemas.microsoft.com/office/drawing/2014/chart" uri="{C3380CC4-5D6E-409C-BE32-E72D297353CC}">
                  <c16:uniqueId val="{0000000A-3888-4A25-85D0-B421C28DE7ED}"/>
                </c:ext>
              </c:extLst>
            </c:dLbl>
            <c:dLbl>
              <c:idx val="5"/>
              <c:delete val="1"/>
              <c:extLst>
                <c:ext xmlns:c15="http://schemas.microsoft.com/office/drawing/2012/chart" uri="{CE6537A1-D6FC-4f65-9D91-7224C49458BB}"/>
                <c:ext xmlns:c16="http://schemas.microsoft.com/office/drawing/2014/chart" uri="{C3380CC4-5D6E-409C-BE32-E72D297353CC}">
                  <c16:uniqueId val="{0000000B-3888-4A25-85D0-B421C28DE7ED}"/>
                </c:ext>
              </c:extLst>
            </c:dLbl>
            <c:dLbl>
              <c:idx val="6"/>
              <c:delete val="1"/>
              <c:extLst>
                <c:ext xmlns:c15="http://schemas.microsoft.com/office/drawing/2012/chart" uri="{CE6537A1-D6FC-4f65-9D91-7224C49458BB}"/>
                <c:ext xmlns:c16="http://schemas.microsoft.com/office/drawing/2014/chart" uri="{C3380CC4-5D6E-409C-BE32-E72D297353CC}">
                  <c16:uniqueId val="{0000000C-3888-4A25-85D0-B421C28DE7ED}"/>
                </c:ext>
              </c:extLst>
            </c:dLbl>
            <c:dLbl>
              <c:idx val="7"/>
              <c:delete val="1"/>
              <c:extLst>
                <c:ext xmlns:c15="http://schemas.microsoft.com/office/drawing/2012/chart" uri="{CE6537A1-D6FC-4f65-9D91-7224C49458BB}"/>
                <c:ext xmlns:c16="http://schemas.microsoft.com/office/drawing/2014/chart" uri="{C3380CC4-5D6E-409C-BE32-E72D297353CC}">
                  <c16:uniqueId val="{0000000D-3888-4A25-85D0-B421C28DE7ED}"/>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t-EE"/>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[Kutsetunnistusi.xlsx]Sheet1!$B$1:$M$1</c:f>
              <c:strCache>
                <c:ptCount val="12"/>
                <c:pt idx="0">
                  <c:v>2012</c:v>
                </c:pt>
                <c:pt idx="1">
                  <c:v>2013</c:v>
                </c:pt>
                <c:pt idx="2">
                  <c:v>2014</c:v>
                </c:pt>
                <c:pt idx="3">
                  <c:v>2015</c:v>
                </c:pt>
                <c:pt idx="4">
                  <c:v>2016</c:v>
                </c:pt>
                <c:pt idx="5">
                  <c:v>2017</c:v>
                </c:pt>
                <c:pt idx="6">
                  <c:v>2018</c:v>
                </c:pt>
                <c:pt idx="7">
                  <c:v>2019</c:v>
                </c:pt>
                <c:pt idx="8">
                  <c:v>2020</c:v>
                </c:pt>
                <c:pt idx="9">
                  <c:v>2021</c:v>
                </c:pt>
                <c:pt idx="10">
                  <c:v>2022</c:v>
                </c:pt>
                <c:pt idx="11">
                  <c:v>2023</c:v>
                </c:pt>
              </c:strCache>
            </c:strRef>
          </c:cat>
          <c:val>
            <c:numRef>
              <c:f>[Kutsetunnistusi.xlsx]Sheet1!$B$8:$M$8</c:f>
              <c:numCache>
                <c:formatCode>General</c:formatCode>
                <c:ptCount val="12"/>
                <c:pt idx="0">
                  <c:v>76</c:v>
                </c:pt>
                <c:pt idx="1">
                  <c:v>61</c:v>
                </c:pt>
                <c:pt idx="2">
                  <c:v>95</c:v>
                </c:pt>
                <c:pt idx="3">
                  <c:v>88</c:v>
                </c:pt>
                <c:pt idx="4">
                  <c:v>144</c:v>
                </c:pt>
                <c:pt idx="5">
                  <c:v>41</c:v>
                </c:pt>
                <c:pt idx="6">
                  <c:v>66</c:v>
                </c:pt>
                <c:pt idx="7">
                  <c:v>123</c:v>
                </c:pt>
                <c:pt idx="8">
                  <c:v>128</c:v>
                </c:pt>
                <c:pt idx="9">
                  <c:v>134</c:v>
                </c:pt>
                <c:pt idx="10">
                  <c:v>91</c:v>
                </c:pt>
                <c:pt idx="11">
                  <c:v>42</c:v>
                </c:pt>
              </c:numCache>
            </c:numRef>
          </c:val>
          <c:smooth val="0"/>
          <c:extLst>
            <c:ext xmlns:c16="http://schemas.microsoft.com/office/drawing/2014/chart" uri="{C3380CC4-5D6E-409C-BE32-E72D297353CC}">
              <c16:uniqueId val="{0000000E-3888-4A25-85D0-B421C28DE7ED}"/>
            </c:ext>
          </c:extLst>
        </c:ser>
        <c:dLbls>
          <c:showLegendKey val="0"/>
          <c:showVal val="0"/>
          <c:showCatName val="0"/>
          <c:showSerName val="0"/>
          <c:showPercent val="0"/>
          <c:showBubbleSize val="0"/>
        </c:dLbls>
        <c:marker val="1"/>
        <c:smooth val="0"/>
        <c:axId val="1718860208"/>
        <c:axId val="1718856848"/>
      </c:lineChart>
      <c:catAx>
        <c:axId val="1718860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t-EE"/>
          </a:p>
        </c:txPr>
        <c:crossAx val="1718856848"/>
        <c:crosses val="autoZero"/>
        <c:auto val="1"/>
        <c:lblAlgn val="ctr"/>
        <c:lblOffset val="100"/>
        <c:noMultiLvlLbl val="0"/>
      </c:catAx>
      <c:valAx>
        <c:axId val="1718856848"/>
        <c:scaling>
          <c:orientation val="minMax"/>
        </c:scaling>
        <c:delete val="1"/>
        <c:axPos val="l"/>
        <c:numFmt formatCode="General" sourceLinked="1"/>
        <c:majorTickMark val="none"/>
        <c:minorTickMark val="none"/>
        <c:tickLblPos val="nextTo"/>
        <c:crossAx val="1718860208"/>
        <c:crosses val="autoZero"/>
        <c:crossBetween val="between"/>
      </c:valAx>
      <c:spPr>
        <a:noFill/>
        <a:ln>
          <a:noFill/>
        </a:ln>
        <a:effectLst/>
      </c:spPr>
    </c:plotArea>
    <c:legend>
      <c:legendPos val="b"/>
      <c:layout>
        <c:manualLayout>
          <c:xMode val="edge"/>
          <c:yMode val="edge"/>
          <c:x val="5.7970298817719354E-3"/>
          <c:y val="0.77667685185185198"/>
          <c:w val="0.96767363593085187"/>
          <c:h val="0.1779976851851852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t-E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t-E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0"/>
    <c:plotArea>
      <c:layout/>
      <c:barChart>
        <c:barDir val="bar"/>
        <c:grouping val="percentStacked"/>
        <c:varyColors val="0"/>
        <c:ser>
          <c:idx val="0"/>
          <c:order val="0"/>
          <c:tx>
            <c:strRef>
              <c:f>'K11-Kutsetunnistus'!$B$5</c:f>
              <c:strCache>
                <c:ptCount val="1"/>
                <c:pt idx="0">
                  <c:v>on väga vajalik</c:v>
                </c:pt>
              </c:strCache>
            </c:strRef>
          </c:tx>
          <c:spPr>
            <a:gradFill rotWithShape="1">
              <a:gsLst>
                <a:gs pos="0">
                  <a:schemeClr val="accent5">
                    <a:shade val="53000"/>
                    <a:satMod val="103000"/>
                    <a:lumMod val="102000"/>
                    <a:tint val="94000"/>
                  </a:schemeClr>
                </a:gs>
                <a:gs pos="50000">
                  <a:schemeClr val="accent5">
                    <a:shade val="53000"/>
                    <a:satMod val="110000"/>
                    <a:lumMod val="100000"/>
                    <a:shade val="100000"/>
                  </a:schemeClr>
                </a:gs>
                <a:gs pos="100000">
                  <a:schemeClr val="accent5">
                    <a:shade val="53000"/>
                    <a:lumMod val="99000"/>
                    <a:satMod val="120000"/>
                    <a:shade val="78000"/>
                  </a:schemeClr>
                </a:gs>
              </a:gsLst>
              <a:lin ang="5400000" scaled="0"/>
            </a:gradFill>
            <a:ln>
              <a:noFill/>
            </a:ln>
            <a:effectLst/>
          </c:spPr>
          <c:invertIfNegative val="0"/>
          <c:dPt>
            <c:idx val="0"/>
            <c:invertIfNegative val="0"/>
            <c:bubble3D val="0"/>
            <c:spPr>
              <a:gradFill rotWithShape="1">
                <a:gsLst>
                  <a:gs pos="0">
                    <a:schemeClr val="accent5">
                      <a:shade val="53000"/>
                      <a:satMod val="103000"/>
                      <a:lumMod val="102000"/>
                      <a:tint val="94000"/>
                    </a:schemeClr>
                  </a:gs>
                  <a:gs pos="50000">
                    <a:schemeClr val="accent5">
                      <a:shade val="53000"/>
                      <a:satMod val="110000"/>
                      <a:lumMod val="100000"/>
                      <a:shade val="100000"/>
                    </a:schemeClr>
                  </a:gs>
                  <a:gs pos="100000">
                    <a:schemeClr val="accent5">
                      <a:shade val="53000"/>
                      <a:lumMod val="99000"/>
                      <a:satMod val="120000"/>
                      <a:shade val="78000"/>
                    </a:schemeClr>
                  </a:gs>
                </a:gsLst>
                <a:lin ang="5400000" scaled="0"/>
              </a:gradFill>
              <a:ln>
                <a:noFill/>
              </a:ln>
              <a:effectLst/>
            </c:spPr>
            <c:extLst>
              <c:ext xmlns:c16="http://schemas.microsoft.com/office/drawing/2014/chart" uri="{C3380CC4-5D6E-409C-BE32-E72D297353CC}">
                <c16:uniqueId val="{00000001-90ED-4803-9366-DAB8686F8A29}"/>
              </c:ext>
            </c:extLst>
          </c:dPt>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'K11-Kutsetunnistus'!$D$4</c:f>
              <c:strCache>
                <c:ptCount val="1"/>
                <c:pt idx="0">
                  <c:v>%</c:v>
                </c:pt>
              </c:strCache>
            </c:strRef>
          </c:cat>
          <c:val>
            <c:numRef>
              <c:f>'K11-Kutsetunnistus'!$D$5</c:f>
              <c:numCache>
                <c:formatCode>0%</c:formatCode>
                <c:ptCount val="1"/>
                <c:pt idx="0">
                  <c:v>0.15853658536585366</c:v>
                </c:pt>
              </c:numCache>
            </c:numRef>
          </c:val>
          <c:extLst>
            <c:ext xmlns:c16="http://schemas.microsoft.com/office/drawing/2014/chart" uri="{C3380CC4-5D6E-409C-BE32-E72D297353CC}">
              <c16:uniqueId val="{00000002-90ED-4803-9366-DAB8686F8A29}"/>
            </c:ext>
          </c:extLst>
        </c:ser>
        <c:ser>
          <c:idx val="1"/>
          <c:order val="1"/>
          <c:tx>
            <c:strRef>
              <c:f>'K11-Kutsetunnistus'!$B$6</c:f>
              <c:strCache>
                <c:ptCount val="1"/>
                <c:pt idx="0">
                  <c:v>pigem on vajalik</c:v>
                </c:pt>
              </c:strCache>
            </c:strRef>
          </c:tx>
          <c:spPr>
            <a:gradFill rotWithShape="1">
              <a:gsLst>
                <a:gs pos="0">
                  <a:schemeClr val="accent5">
                    <a:shade val="76000"/>
                    <a:satMod val="103000"/>
                    <a:lumMod val="102000"/>
                    <a:tint val="94000"/>
                  </a:schemeClr>
                </a:gs>
                <a:gs pos="50000">
                  <a:schemeClr val="accent5">
                    <a:shade val="76000"/>
                    <a:satMod val="110000"/>
                    <a:lumMod val="100000"/>
                    <a:shade val="100000"/>
                  </a:schemeClr>
                </a:gs>
                <a:gs pos="100000">
                  <a:schemeClr val="accent5">
                    <a:shade val="76000"/>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'K11-Kutsetunnistus'!$D$4</c:f>
              <c:strCache>
                <c:ptCount val="1"/>
                <c:pt idx="0">
                  <c:v>%</c:v>
                </c:pt>
              </c:strCache>
            </c:strRef>
          </c:cat>
          <c:val>
            <c:numRef>
              <c:f>'K11-Kutsetunnistus'!$D$6</c:f>
              <c:numCache>
                <c:formatCode>0%</c:formatCode>
                <c:ptCount val="1"/>
                <c:pt idx="0">
                  <c:v>0.28048780487804881</c:v>
                </c:pt>
              </c:numCache>
            </c:numRef>
          </c:val>
          <c:extLst>
            <c:ext xmlns:c16="http://schemas.microsoft.com/office/drawing/2014/chart" uri="{C3380CC4-5D6E-409C-BE32-E72D297353CC}">
              <c16:uniqueId val="{00000003-90ED-4803-9366-DAB8686F8A29}"/>
            </c:ext>
          </c:extLst>
        </c:ser>
        <c:ser>
          <c:idx val="2"/>
          <c:order val="2"/>
          <c:tx>
            <c:strRef>
              <c:f>'K11-Kutsetunnistus'!$B$7</c:f>
              <c:strCache>
                <c:ptCount val="1"/>
                <c:pt idx="0">
                  <c:v>nii ja naa</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'K11-Kutsetunnistus'!$D$4</c:f>
              <c:strCache>
                <c:ptCount val="1"/>
                <c:pt idx="0">
                  <c:v>%</c:v>
                </c:pt>
              </c:strCache>
            </c:strRef>
          </c:cat>
          <c:val>
            <c:numRef>
              <c:f>'K11-Kutsetunnistus'!$D$7</c:f>
              <c:numCache>
                <c:formatCode>0%</c:formatCode>
                <c:ptCount val="1"/>
                <c:pt idx="0">
                  <c:v>0.2073170731707317</c:v>
                </c:pt>
              </c:numCache>
            </c:numRef>
          </c:val>
          <c:extLst>
            <c:ext xmlns:c16="http://schemas.microsoft.com/office/drawing/2014/chart" uri="{C3380CC4-5D6E-409C-BE32-E72D297353CC}">
              <c16:uniqueId val="{00000004-90ED-4803-9366-DAB8686F8A29}"/>
            </c:ext>
          </c:extLst>
        </c:ser>
        <c:ser>
          <c:idx val="3"/>
          <c:order val="3"/>
          <c:tx>
            <c:strRef>
              <c:f>'K11-Kutsetunnistus'!$B$8</c:f>
              <c:strCache>
                <c:ptCount val="1"/>
                <c:pt idx="0">
                  <c:v>pigem ei ole vajalik</c:v>
                </c:pt>
              </c:strCache>
            </c:strRef>
          </c:tx>
          <c:spPr>
            <a:gradFill rotWithShape="1">
              <a:gsLst>
                <a:gs pos="0">
                  <a:schemeClr val="accent5">
                    <a:tint val="77000"/>
                    <a:satMod val="103000"/>
                    <a:lumMod val="102000"/>
                    <a:tint val="94000"/>
                  </a:schemeClr>
                </a:gs>
                <a:gs pos="50000">
                  <a:schemeClr val="accent5">
                    <a:tint val="77000"/>
                    <a:satMod val="110000"/>
                    <a:lumMod val="100000"/>
                    <a:shade val="100000"/>
                  </a:schemeClr>
                </a:gs>
                <a:gs pos="100000">
                  <a:schemeClr val="accent5">
                    <a:tint val="77000"/>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'K11-Kutsetunnistus'!$D$4</c:f>
              <c:strCache>
                <c:ptCount val="1"/>
                <c:pt idx="0">
                  <c:v>%</c:v>
                </c:pt>
              </c:strCache>
            </c:strRef>
          </c:cat>
          <c:val>
            <c:numRef>
              <c:f>'K11-Kutsetunnistus'!$D$8</c:f>
              <c:numCache>
                <c:formatCode>0%</c:formatCode>
                <c:ptCount val="1"/>
                <c:pt idx="0">
                  <c:v>0.2073170731707317</c:v>
                </c:pt>
              </c:numCache>
            </c:numRef>
          </c:val>
          <c:extLst>
            <c:ext xmlns:c16="http://schemas.microsoft.com/office/drawing/2014/chart" uri="{C3380CC4-5D6E-409C-BE32-E72D297353CC}">
              <c16:uniqueId val="{00000005-90ED-4803-9366-DAB8686F8A29}"/>
            </c:ext>
          </c:extLst>
        </c:ser>
        <c:ser>
          <c:idx val="4"/>
          <c:order val="4"/>
          <c:tx>
            <c:strRef>
              <c:f>'K11-Kutsetunnistus'!$B$9</c:f>
              <c:strCache>
                <c:ptCount val="1"/>
                <c:pt idx="0">
                  <c:v>pole üldse vajalik</c:v>
                </c:pt>
              </c:strCache>
            </c:strRef>
          </c:tx>
          <c:spPr>
            <a:gradFill rotWithShape="1">
              <a:gsLst>
                <a:gs pos="0">
                  <a:schemeClr val="accent5">
                    <a:tint val="54000"/>
                    <a:satMod val="103000"/>
                    <a:lumMod val="102000"/>
                    <a:tint val="94000"/>
                  </a:schemeClr>
                </a:gs>
                <a:gs pos="50000">
                  <a:schemeClr val="accent5">
                    <a:tint val="54000"/>
                    <a:satMod val="110000"/>
                    <a:lumMod val="100000"/>
                    <a:shade val="100000"/>
                  </a:schemeClr>
                </a:gs>
                <a:gs pos="100000">
                  <a:schemeClr val="accent5">
                    <a:tint val="54000"/>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'K11-Kutsetunnistus'!$D$4</c:f>
              <c:strCache>
                <c:ptCount val="1"/>
                <c:pt idx="0">
                  <c:v>%</c:v>
                </c:pt>
              </c:strCache>
            </c:strRef>
          </c:cat>
          <c:val>
            <c:numRef>
              <c:f>'K11-Kutsetunnistus'!$D$9</c:f>
              <c:numCache>
                <c:formatCode>0%</c:formatCode>
                <c:ptCount val="1"/>
                <c:pt idx="0">
                  <c:v>0.14634146341463414</c:v>
                </c:pt>
              </c:numCache>
            </c:numRef>
          </c:val>
          <c:extLst>
            <c:ext xmlns:c16="http://schemas.microsoft.com/office/drawing/2014/chart" uri="{C3380CC4-5D6E-409C-BE32-E72D297353CC}">
              <c16:uniqueId val="{00000006-90ED-4803-9366-DAB8686F8A29}"/>
            </c:ext>
          </c:extLst>
        </c:ser>
        <c:dLbls>
          <c:showLegendKey val="0"/>
          <c:showVal val="1"/>
          <c:showCatName val="0"/>
          <c:showSerName val="0"/>
          <c:showPercent val="0"/>
          <c:showBubbleSize val="0"/>
        </c:dLbls>
        <c:gapWidth val="0"/>
        <c:overlap val="100"/>
        <c:axId val="1083828128"/>
        <c:axId val="1083827296"/>
      </c:barChart>
      <c:catAx>
        <c:axId val="1083828128"/>
        <c:scaling>
          <c:orientation val="minMax"/>
        </c:scaling>
        <c:delete val="1"/>
        <c:axPos val="l"/>
        <c:numFmt formatCode="General" sourceLinked="1"/>
        <c:majorTickMark val="none"/>
        <c:minorTickMark val="none"/>
        <c:tickLblPos val="nextTo"/>
        <c:crossAx val="1083827296"/>
        <c:crosses val="autoZero"/>
        <c:auto val="1"/>
        <c:lblAlgn val="ctr"/>
        <c:lblOffset val="100"/>
        <c:noMultiLvlLbl val="0"/>
      </c:catAx>
      <c:valAx>
        <c:axId val="1083827296"/>
        <c:scaling>
          <c:orientation val="minMax"/>
        </c:scaling>
        <c:delete val="1"/>
        <c:axPos val="b"/>
        <c:numFmt formatCode="0%" sourceLinked="1"/>
        <c:majorTickMark val="none"/>
        <c:minorTickMark val="none"/>
        <c:tickLblPos val="nextTo"/>
        <c:crossAx val="10838281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2"/>
              </a:solidFill>
              <a:latin typeface="+mn-lt"/>
              <a:ea typeface="+mn-ea"/>
              <a:cs typeface="+mn-cs"/>
            </a:defRPr>
          </a:pPr>
          <a:endParaRPr lang="et-E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t-E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barChart>
        <c:barDir val="bar"/>
        <c:grouping val="percentStacked"/>
        <c:varyColors val="0"/>
        <c:ser>
          <c:idx val="0"/>
          <c:order val="0"/>
          <c:tx>
            <c:strRef>
              <c:f>'K11a-Kutsetunnistus'!$B$33</c:f>
              <c:strCache>
                <c:ptCount val="1"/>
                <c:pt idx="0">
                  <c:v>on väga vajalik</c:v>
                </c:pt>
              </c:strCache>
            </c:strRef>
          </c:tx>
          <c:spPr>
            <a:solidFill>
              <a:schemeClr val="accent5">
                <a:shade val="53000"/>
              </a:schemeClr>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0-C36E-49FB-917A-18C49380F764}"/>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'K11a-Kutsetunnistus'!$A$34:$A$39</c:f>
              <c:strCache>
                <c:ptCount val="6"/>
                <c:pt idx="0">
                  <c:v>IKT, andmeteadus, matemaatika</c:v>
                </c:pt>
                <c:pt idx="1">
                  <c:v>Teenindus</c:v>
                </c:pt>
                <c:pt idx="2">
                  <c:v>Ärindus, haldus ja õigus</c:v>
                </c:pt>
                <c:pt idx="3">
                  <c:v>Tervis ja heaolu</c:v>
                </c:pt>
                <c:pt idx="4">
                  <c:v>Haridus</c:v>
                </c:pt>
                <c:pt idx="5">
                  <c:v>Sotsiaalteadused</c:v>
                </c:pt>
              </c:strCache>
            </c:strRef>
          </c:cat>
          <c:val>
            <c:numRef>
              <c:f>'K11a-Kutsetunnistus'!$B$34:$B$39</c:f>
              <c:numCache>
                <c:formatCode>0%</c:formatCode>
                <c:ptCount val="6"/>
                <c:pt idx="0">
                  <c:v>0</c:v>
                </c:pt>
                <c:pt idx="1">
                  <c:v>0.23529411764705882</c:v>
                </c:pt>
                <c:pt idx="2">
                  <c:v>0.10810810810810811</c:v>
                </c:pt>
                <c:pt idx="3">
                  <c:v>0.13636363636363635</c:v>
                </c:pt>
                <c:pt idx="4">
                  <c:v>0.25</c:v>
                </c:pt>
                <c:pt idx="5">
                  <c:v>0.1</c:v>
                </c:pt>
              </c:numCache>
            </c:numRef>
          </c:val>
          <c:extLst>
            <c:ext xmlns:c16="http://schemas.microsoft.com/office/drawing/2014/chart" uri="{C3380CC4-5D6E-409C-BE32-E72D297353CC}">
              <c16:uniqueId val="{00000001-C36E-49FB-917A-18C49380F764}"/>
            </c:ext>
          </c:extLst>
        </c:ser>
        <c:ser>
          <c:idx val="1"/>
          <c:order val="1"/>
          <c:tx>
            <c:strRef>
              <c:f>'K11a-Kutsetunnistus'!$C$33</c:f>
              <c:strCache>
                <c:ptCount val="1"/>
                <c:pt idx="0">
                  <c:v>pigem on vajalik</c:v>
                </c:pt>
              </c:strCache>
            </c:strRef>
          </c:tx>
          <c:spPr>
            <a:solidFill>
              <a:schemeClr val="accent5">
                <a:shade val="76000"/>
              </a:schemeClr>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2-C36E-49FB-917A-18C49380F764}"/>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'K11a-Kutsetunnistus'!$A$34:$A$39</c:f>
              <c:strCache>
                <c:ptCount val="6"/>
                <c:pt idx="0">
                  <c:v>IKT, andmeteadus, matemaatika</c:v>
                </c:pt>
                <c:pt idx="1">
                  <c:v>Teenindus</c:v>
                </c:pt>
                <c:pt idx="2">
                  <c:v>Ärindus, haldus ja õigus</c:v>
                </c:pt>
                <c:pt idx="3">
                  <c:v>Tervis ja heaolu</c:v>
                </c:pt>
                <c:pt idx="4">
                  <c:v>Haridus</c:v>
                </c:pt>
                <c:pt idx="5">
                  <c:v>Sotsiaalteadused</c:v>
                </c:pt>
              </c:strCache>
            </c:strRef>
          </c:cat>
          <c:val>
            <c:numRef>
              <c:f>'K11a-Kutsetunnistus'!$C$34:$C$39</c:f>
              <c:numCache>
                <c:formatCode>0%</c:formatCode>
                <c:ptCount val="6"/>
                <c:pt idx="0">
                  <c:v>0</c:v>
                </c:pt>
                <c:pt idx="1">
                  <c:v>0.11764705882352941</c:v>
                </c:pt>
                <c:pt idx="2">
                  <c:v>0.24324324324324326</c:v>
                </c:pt>
                <c:pt idx="3">
                  <c:v>0.27272727272727271</c:v>
                </c:pt>
                <c:pt idx="4">
                  <c:v>0.28125</c:v>
                </c:pt>
                <c:pt idx="5">
                  <c:v>0.45</c:v>
                </c:pt>
              </c:numCache>
            </c:numRef>
          </c:val>
          <c:extLst>
            <c:ext xmlns:c16="http://schemas.microsoft.com/office/drawing/2014/chart" uri="{C3380CC4-5D6E-409C-BE32-E72D297353CC}">
              <c16:uniqueId val="{00000003-C36E-49FB-917A-18C49380F764}"/>
            </c:ext>
          </c:extLst>
        </c:ser>
        <c:ser>
          <c:idx val="2"/>
          <c:order val="2"/>
          <c:tx>
            <c:strRef>
              <c:f>'K11a-Kutsetunnistus'!$D$33</c:f>
              <c:strCache>
                <c:ptCount val="1"/>
                <c:pt idx="0">
                  <c:v>nii ja naa</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'K11a-Kutsetunnistus'!$A$34:$A$39</c:f>
              <c:strCache>
                <c:ptCount val="6"/>
                <c:pt idx="0">
                  <c:v>IKT, andmeteadus, matemaatika</c:v>
                </c:pt>
                <c:pt idx="1">
                  <c:v>Teenindus</c:v>
                </c:pt>
                <c:pt idx="2">
                  <c:v>Ärindus, haldus ja õigus</c:v>
                </c:pt>
                <c:pt idx="3">
                  <c:v>Tervis ja heaolu</c:v>
                </c:pt>
                <c:pt idx="4">
                  <c:v>Haridus</c:v>
                </c:pt>
                <c:pt idx="5">
                  <c:v>Sotsiaalteadused</c:v>
                </c:pt>
              </c:strCache>
            </c:strRef>
          </c:cat>
          <c:val>
            <c:numRef>
              <c:f>'K11a-Kutsetunnistus'!$D$34:$D$39</c:f>
              <c:numCache>
                <c:formatCode>0%</c:formatCode>
                <c:ptCount val="6"/>
                <c:pt idx="0">
                  <c:v>0.3</c:v>
                </c:pt>
                <c:pt idx="1">
                  <c:v>0.17647058823529413</c:v>
                </c:pt>
                <c:pt idx="2">
                  <c:v>0.1891891891891892</c:v>
                </c:pt>
                <c:pt idx="3">
                  <c:v>0.22727272727272727</c:v>
                </c:pt>
                <c:pt idx="4">
                  <c:v>0.125</c:v>
                </c:pt>
                <c:pt idx="5">
                  <c:v>0.1</c:v>
                </c:pt>
              </c:numCache>
            </c:numRef>
          </c:val>
          <c:extLst>
            <c:ext xmlns:c16="http://schemas.microsoft.com/office/drawing/2014/chart" uri="{C3380CC4-5D6E-409C-BE32-E72D297353CC}">
              <c16:uniqueId val="{00000004-C36E-49FB-917A-18C49380F764}"/>
            </c:ext>
          </c:extLst>
        </c:ser>
        <c:ser>
          <c:idx val="3"/>
          <c:order val="3"/>
          <c:tx>
            <c:strRef>
              <c:f>'K11a-Kutsetunnistus'!$E$33</c:f>
              <c:strCache>
                <c:ptCount val="1"/>
                <c:pt idx="0">
                  <c:v>pigem ei ole vajalik</c:v>
                </c:pt>
              </c:strCache>
            </c:strRef>
          </c:tx>
          <c:spPr>
            <a:solidFill>
              <a:schemeClr val="accent5">
                <a:tint val="77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'K11a-Kutsetunnistus'!$A$34:$A$39</c:f>
              <c:strCache>
                <c:ptCount val="6"/>
                <c:pt idx="0">
                  <c:v>IKT, andmeteadus, matemaatika</c:v>
                </c:pt>
                <c:pt idx="1">
                  <c:v>Teenindus</c:v>
                </c:pt>
                <c:pt idx="2">
                  <c:v>Ärindus, haldus ja õigus</c:v>
                </c:pt>
                <c:pt idx="3">
                  <c:v>Tervis ja heaolu</c:v>
                </c:pt>
                <c:pt idx="4">
                  <c:v>Haridus</c:v>
                </c:pt>
                <c:pt idx="5">
                  <c:v>Sotsiaalteadused</c:v>
                </c:pt>
              </c:strCache>
            </c:strRef>
          </c:cat>
          <c:val>
            <c:numRef>
              <c:f>'K11a-Kutsetunnistus'!$E$34:$E$39</c:f>
              <c:numCache>
                <c:formatCode>0%</c:formatCode>
                <c:ptCount val="6"/>
                <c:pt idx="0">
                  <c:v>0.5</c:v>
                </c:pt>
                <c:pt idx="1">
                  <c:v>0.17647058823529413</c:v>
                </c:pt>
                <c:pt idx="2">
                  <c:v>0.29729729729729731</c:v>
                </c:pt>
                <c:pt idx="3">
                  <c:v>0.13636363636363635</c:v>
                </c:pt>
                <c:pt idx="4">
                  <c:v>0.1875</c:v>
                </c:pt>
                <c:pt idx="5">
                  <c:v>0.2</c:v>
                </c:pt>
              </c:numCache>
            </c:numRef>
          </c:val>
          <c:extLst>
            <c:ext xmlns:c16="http://schemas.microsoft.com/office/drawing/2014/chart" uri="{C3380CC4-5D6E-409C-BE32-E72D297353CC}">
              <c16:uniqueId val="{00000005-C36E-49FB-917A-18C49380F764}"/>
            </c:ext>
          </c:extLst>
        </c:ser>
        <c:ser>
          <c:idx val="4"/>
          <c:order val="4"/>
          <c:tx>
            <c:strRef>
              <c:f>'K11a-Kutsetunnistus'!$F$33</c:f>
              <c:strCache>
                <c:ptCount val="1"/>
                <c:pt idx="0">
                  <c:v>pole üldse vajalik</c:v>
                </c:pt>
              </c:strCache>
            </c:strRef>
          </c:tx>
          <c:spPr>
            <a:solidFill>
              <a:schemeClr val="accent5">
                <a:tint val="54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'K11a-Kutsetunnistus'!$A$34:$A$39</c:f>
              <c:strCache>
                <c:ptCount val="6"/>
                <c:pt idx="0">
                  <c:v>IKT, andmeteadus, matemaatika</c:v>
                </c:pt>
                <c:pt idx="1">
                  <c:v>Teenindus</c:v>
                </c:pt>
                <c:pt idx="2">
                  <c:v>Ärindus, haldus ja õigus</c:v>
                </c:pt>
                <c:pt idx="3">
                  <c:v>Tervis ja heaolu</c:v>
                </c:pt>
                <c:pt idx="4">
                  <c:v>Haridus</c:v>
                </c:pt>
                <c:pt idx="5">
                  <c:v>Sotsiaalteadused</c:v>
                </c:pt>
              </c:strCache>
            </c:strRef>
          </c:cat>
          <c:val>
            <c:numRef>
              <c:f>'K11a-Kutsetunnistus'!$F$34:$F$39</c:f>
              <c:numCache>
                <c:formatCode>0%</c:formatCode>
                <c:ptCount val="6"/>
                <c:pt idx="0">
                  <c:v>0.2</c:v>
                </c:pt>
                <c:pt idx="1">
                  <c:v>0.29411764705882354</c:v>
                </c:pt>
                <c:pt idx="2">
                  <c:v>0.16216216216216217</c:v>
                </c:pt>
                <c:pt idx="3">
                  <c:v>0.22727272727272727</c:v>
                </c:pt>
                <c:pt idx="4">
                  <c:v>0.15625</c:v>
                </c:pt>
                <c:pt idx="5">
                  <c:v>0.15</c:v>
                </c:pt>
              </c:numCache>
            </c:numRef>
          </c:val>
          <c:extLst>
            <c:ext xmlns:c16="http://schemas.microsoft.com/office/drawing/2014/chart" uri="{C3380CC4-5D6E-409C-BE32-E72D297353CC}">
              <c16:uniqueId val="{00000006-C36E-49FB-917A-18C49380F764}"/>
            </c:ext>
          </c:extLst>
        </c:ser>
        <c:dLbls>
          <c:showLegendKey val="0"/>
          <c:showVal val="0"/>
          <c:showCatName val="0"/>
          <c:showSerName val="0"/>
          <c:showPercent val="0"/>
          <c:showBubbleSize val="0"/>
        </c:dLbls>
        <c:gapWidth val="30"/>
        <c:overlap val="100"/>
        <c:axId val="1722080192"/>
        <c:axId val="515298735"/>
      </c:barChart>
      <c:catAx>
        <c:axId val="17220801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t-EE"/>
          </a:p>
        </c:txPr>
        <c:crossAx val="515298735"/>
        <c:crosses val="autoZero"/>
        <c:auto val="1"/>
        <c:lblAlgn val="ctr"/>
        <c:lblOffset val="100"/>
        <c:noMultiLvlLbl val="0"/>
      </c:catAx>
      <c:valAx>
        <c:axId val="515298735"/>
        <c:scaling>
          <c:orientation val="minMax"/>
        </c:scaling>
        <c:delete val="1"/>
        <c:axPos val="b"/>
        <c:numFmt formatCode="0%" sourceLinked="1"/>
        <c:majorTickMark val="none"/>
        <c:minorTickMark val="none"/>
        <c:tickLblPos val="nextTo"/>
        <c:crossAx val="17220801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t-E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t-E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pieChart>
        <c:varyColors val="1"/>
        <c:ser>
          <c:idx val="0"/>
          <c:order val="0"/>
          <c:tx>
            <c:strRef>
              <c:f>[Analüüs.xlsx]Koolitusvaldkonnad!$D$4</c:f>
              <c:strCache>
                <c:ptCount val="1"/>
                <c:pt idx="0">
                  <c:v>%</c:v>
                </c:pt>
              </c:strCache>
            </c:strRef>
          </c:tx>
          <c:dPt>
            <c:idx val="0"/>
            <c:bubble3D val="0"/>
            <c:spPr>
              <a:gradFill rotWithShape="1">
                <a:gsLst>
                  <a:gs pos="0">
                    <a:schemeClr val="accent5">
                      <a:shade val="40000"/>
                      <a:satMod val="103000"/>
                      <a:lumMod val="102000"/>
                      <a:tint val="94000"/>
                    </a:schemeClr>
                  </a:gs>
                  <a:gs pos="50000">
                    <a:schemeClr val="accent5">
                      <a:shade val="40000"/>
                      <a:satMod val="110000"/>
                      <a:lumMod val="100000"/>
                      <a:shade val="100000"/>
                    </a:schemeClr>
                  </a:gs>
                  <a:gs pos="100000">
                    <a:schemeClr val="accent5">
                      <a:shade val="40000"/>
                      <a:lumMod val="99000"/>
                      <a:satMod val="120000"/>
                      <a:shade val="78000"/>
                    </a:schemeClr>
                  </a:gs>
                </a:gsLst>
                <a:lin ang="5400000" scaled="0"/>
              </a:gradFill>
              <a:ln>
                <a:noFill/>
              </a:ln>
              <a:effectLst/>
            </c:spPr>
            <c:extLst>
              <c:ext xmlns:c16="http://schemas.microsoft.com/office/drawing/2014/chart" uri="{C3380CC4-5D6E-409C-BE32-E72D297353CC}">
                <c16:uniqueId val="{00000001-53DB-4907-93DC-17D59CB43B61}"/>
              </c:ext>
            </c:extLst>
          </c:dPt>
          <c:dPt>
            <c:idx val="1"/>
            <c:bubble3D val="0"/>
            <c:spPr>
              <a:gradFill rotWithShape="1">
                <a:gsLst>
                  <a:gs pos="0">
                    <a:schemeClr val="accent5">
                      <a:shade val="51000"/>
                      <a:satMod val="103000"/>
                      <a:lumMod val="102000"/>
                      <a:tint val="94000"/>
                    </a:schemeClr>
                  </a:gs>
                  <a:gs pos="50000">
                    <a:schemeClr val="accent5">
                      <a:shade val="51000"/>
                      <a:satMod val="110000"/>
                      <a:lumMod val="100000"/>
                      <a:shade val="100000"/>
                    </a:schemeClr>
                  </a:gs>
                  <a:gs pos="100000">
                    <a:schemeClr val="accent5">
                      <a:shade val="51000"/>
                      <a:lumMod val="99000"/>
                      <a:satMod val="120000"/>
                      <a:shade val="78000"/>
                    </a:schemeClr>
                  </a:gs>
                </a:gsLst>
                <a:lin ang="5400000" scaled="0"/>
              </a:gradFill>
              <a:ln>
                <a:noFill/>
              </a:ln>
              <a:effectLst/>
            </c:spPr>
            <c:extLst>
              <c:ext xmlns:c16="http://schemas.microsoft.com/office/drawing/2014/chart" uri="{C3380CC4-5D6E-409C-BE32-E72D297353CC}">
                <c16:uniqueId val="{00000003-53DB-4907-93DC-17D59CB43B61}"/>
              </c:ext>
            </c:extLst>
          </c:dPt>
          <c:dPt>
            <c:idx val="2"/>
            <c:bubble3D val="0"/>
            <c:spPr>
              <a:gradFill rotWithShape="1">
                <a:gsLst>
                  <a:gs pos="0">
                    <a:schemeClr val="accent5">
                      <a:shade val="62000"/>
                      <a:satMod val="103000"/>
                      <a:lumMod val="102000"/>
                      <a:tint val="94000"/>
                    </a:schemeClr>
                  </a:gs>
                  <a:gs pos="50000">
                    <a:schemeClr val="accent5">
                      <a:shade val="62000"/>
                      <a:satMod val="110000"/>
                      <a:lumMod val="100000"/>
                      <a:shade val="100000"/>
                    </a:schemeClr>
                  </a:gs>
                  <a:gs pos="100000">
                    <a:schemeClr val="accent5">
                      <a:shade val="62000"/>
                      <a:lumMod val="99000"/>
                      <a:satMod val="120000"/>
                      <a:shade val="78000"/>
                    </a:schemeClr>
                  </a:gs>
                </a:gsLst>
                <a:lin ang="5400000" scaled="0"/>
              </a:gradFill>
              <a:ln>
                <a:noFill/>
              </a:ln>
              <a:effectLst/>
            </c:spPr>
            <c:extLst>
              <c:ext xmlns:c16="http://schemas.microsoft.com/office/drawing/2014/chart" uri="{C3380CC4-5D6E-409C-BE32-E72D297353CC}">
                <c16:uniqueId val="{00000005-53DB-4907-93DC-17D59CB43B61}"/>
              </c:ext>
            </c:extLst>
          </c:dPt>
          <c:dPt>
            <c:idx val="3"/>
            <c:bubble3D val="0"/>
            <c:spPr>
              <a:gradFill rotWithShape="1">
                <a:gsLst>
                  <a:gs pos="0">
                    <a:schemeClr val="accent5">
                      <a:shade val="73000"/>
                      <a:satMod val="103000"/>
                      <a:lumMod val="102000"/>
                      <a:tint val="94000"/>
                    </a:schemeClr>
                  </a:gs>
                  <a:gs pos="50000">
                    <a:schemeClr val="accent5">
                      <a:shade val="73000"/>
                      <a:satMod val="110000"/>
                      <a:lumMod val="100000"/>
                      <a:shade val="100000"/>
                    </a:schemeClr>
                  </a:gs>
                  <a:gs pos="100000">
                    <a:schemeClr val="accent5">
                      <a:shade val="73000"/>
                      <a:lumMod val="99000"/>
                      <a:satMod val="120000"/>
                      <a:shade val="78000"/>
                    </a:schemeClr>
                  </a:gs>
                </a:gsLst>
                <a:lin ang="5400000" scaled="0"/>
              </a:gradFill>
              <a:ln>
                <a:noFill/>
              </a:ln>
              <a:effectLst/>
            </c:spPr>
            <c:extLst>
              <c:ext xmlns:c16="http://schemas.microsoft.com/office/drawing/2014/chart" uri="{C3380CC4-5D6E-409C-BE32-E72D297353CC}">
                <c16:uniqueId val="{00000007-53DB-4907-93DC-17D59CB43B61}"/>
              </c:ext>
            </c:extLst>
          </c:dPt>
          <c:dPt>
            <c:idx val="4"/>
            <c:bubble3D val="0"/>
            <c:spPr>
              <a:gradFill rotWithShape="1">
                <a:gsLst>
                  <a:gs pos="0">
                    <a:schemeClr val="accent5">
                      <a:shade val="83000"/>
                      <a:satMod val="103000"/>
                      <a:lumMod val="102000"/>
                      <a:tint val="94000"/>
                    </a:schemeClr>
                  </a:gs>
                  <a:gs pos="50000">
                    <a:schemeClr val="accent5">
                      <a:shade val="83000"/>
                      <a:satMod val="110000"/>
                      <a:lumMod val="100000"/>
                      <a:shade val="100000"/>
                    </a:schemeClr>
                  </a:gs>
                  <a:gs pos="100000">
                    <a:schemeClr val="accent5">
                      <a:shade val="83000"/>
                      <a:lumMod val="99000"/>
                      <a:satMod val="120000"/>
                      <a:shade val="78000"/>
                    </a:schemeClr>
                  </a:gs>
                </a:gsLst>
                <a:lin ang="5400000" scaled="0"/>
              </a:gradFill>
              <a:ln>
                <a:noFill/>
              </a:ln>
              <a:effectLst/>
            </c:spPr>
            <c:extLst>
              <c:ext xmlns:c16="http://schemas.microsoft.com/office/drawing/2014/chart" uri="{C3380CC4-5D6E-409C-BE32-E72D297353CC}">
                <c16:uniqueId val="{00000009-53DB-4907-93DC-17D59CB43B61}"/>
              </c:ext>
            </c:extLst>
          </c:dPt>
          <c:dPt>
            <c:idx val="5"/>
            <c:bubble3D val="0"/>
            <c:spPr>
              <a:gradFill rotWithShape="1">
                <a:gsLst>
                  <a:gs pos="0">
                    <a:schemeClr val="accent5">
                      <a:shade val="94000"/>
                      <a:satMod val="103000"/>
                      <a:lumMod val="102000"/>
                      <a:tint val="94000"/>
                    </a:schemeClr>
                  </a:gs>
                  <a:gs pos="50000">
                    <a:schemeClr val="accent5">
                      <a:shade val="94000"/>
                      <a:satMod val="110000"/>
                      <a:lumMod val="100000"/>
                      <a:shade val="100000"/>
                    </a:schemeClr>
                  </a:gs>
                  <a:gs pos="100000">
                    <a:schemeClr val="accent5">
                      <a:shade val="94000"/>
                      <a:lumMod val="99000"/>
                      <a:satMod val="120000"/>
                      <a:shade val="78000"/>
                    </a:schemeClr>
                  </a:gs>
                </a:gsLst>
                <a:lin ang="5400000" scaled="0"/>
              </a:gradFill>
              <a:ln>
                <a:noFill/>
              </a:ln>
              <a:effectLst/>
            </c:spPr>
            <c:extLst>
              <c:ext xmlns:c16="http://schemas.microsoft.com/office/drawing/2014/chart" uri="{C3380CC4-5D6E-409C-BE32-E72D297353CC}">
                <c16:uniqueId val="{0000000B-53DB-4907-93DC-17D59CB43B61}"/>
              </c:ext>
            </c:extLst>
          </c:dPt>
          <c:dPt>
            <c:idx val="6"/>
            <c:bubble3D val="0"/>
            <c:spPr>
              <a:gradFill rotWithShape="1">
                <a:gsLst>
                  <a:gs pos="0">
                    <a:schemeClr val="accent5">
                      <a:tint val="95000"/>
                      <a:satMod val="103000"/>
                      <a:lumMod val="102000"/>
                      <a:tint val="94000"/>
                    </a:schemeClr>
                  </a:gs>
                  <a:gs pos="50000">
                    <a:schemeClr val="accent5">
                      <a:tint val="95000"/>
                      <a:satMod val="110000"/>
                      <a:lumMod val="100000"/>
                      <a:shade val="100000"/>
                    </a:schemeClr>
                  </a:gs>
                  <a:gs pos="100000">
                    <a:schemeClr val="accent5">
                      <a:tint val="95000"/>
                      <a:lumMod val="99000"/>
                      <a:satMod val="120000"/>
                      <a:shade val="78000"/>
                    </a:schemeClr>
                  </a:gs>
                </a:gsLst>
                <a:lin ang="5400000" scaled="0"/>
              </a:gradFill>
              <a:ln>
                <a:noFill/>
              </a:ln>
              <a:effectLst/>
            </c:spPr>
            <c:extLst>
              <c:ext xmlns:c16="http://schemas.microsoft.com/office/drawing/2014/chart" uri="{C3380CC4-5D6E-409C-BE32-E72D297353CC}">
                <c16:uniqueId val="{0000000D-53DB-4907-93DC-17D59CB43B61}"/>
              </c:ext>
            </c:extLst>
          </c:dPt>
          <c:dPt>
            <c:idx val="7"/>
            <c:bubble3D val="0"/>
            <c:spPr>
              <a:gradFill rotWithShape="1">
                <a:gsLst>
                  <a:gs pos="0">
                    <a:schemeClr val="accent5">
                      <a:tint val="84000"/>
                      <a:satMod val="103000"/>
                      <a:lumMod val="102000"/>
                      <a:tint val="94000"/>
                    </a:schemeClr>
                  </a:gs>
                  <a:gs pos="50000">
                    <a:schemeClr val="accent5">
                      <a:tint val="84000"/>
                      <a:satMod val="110000"/>
                      <a:lumMod val="100000"/>
                      <a:shade val="100000"/>
                    </a:schemeClr>
                  </a:gs>
                  <a:gs pos="100000">
                    <a:schemeClr val="accent5">
                      <a:tint val="84000"/>
                      <a:lumMod val="99000"/>
                      <a:satMod val="120000"/>
                      <a:shade val="78000"/>
                    </a:schemeClr>
                  </a:gs>
                </a:gsLst>
                <a:lin ang="5400000" scaled="0"/>
              </a:gradFill>
              <a:ln>
                <a:noFill/>
              </a:ln>
              <a:effectLst/>
            </c:spPr>
            <c:extLst>
              <c:ext xmlns:c16="http://schemas.microsoft.com/office/drawing/2014/chart" uri="{C3380CC4-5D6E-409C-BE32-E72D297353CC}">
                <c16:uniqueId val="{0000000F-53DB-4907-93DC-17D59CB43B61}"/>
              </c:ext>
            </c:extLst>
          </c:dPt>
          <c:dPt>
            <c:idx val="8"/>
            <c:bubble3D val="0"/>
            <c:spPr>
              <a:gradFill rotWithShape="1">
                <a:gsLst>
                  <a:gs pos="0">
                    <a:schemeClr val="accent5">
                      <a:tint val="74000"/>
                      <a:satMod val="103000"/>
                      <a:lumMod val="102000"/>
                      <a:tint val="94000"/>
                    </a:schemeClr>
                  </a:gs>
                  <a:gs pos="50000">
                    <a:schemeClr val="accent5">
                      <a:tint val="74000"/>
                      <a:satMod val="110000"/>
                      <a:lumMod val="100000"/>
                      <a:shade val="100000"/>
                    </a:schemeClr>
                  </a:gs>
                  <a:gs pos="100000">
                    <a:schemeClr val="accent5">
                      <a:tint val="74000"/>
                      <a:lumMod val="99000"/>
                      <a:satMod val="120000"/>
                      <a:shade val="78000"/>
                    </a:schemeClr>
                  </a:gs>
                </a:gsLst>
                <a:lin ang="5400000" scaled="0"/>
              </a:gradFill>
              <a:ln>
                <a:noFill/>
              </a:ln>
              <a:effectLst/>
            </c:spPr>
            <c:extLst>
              <c:ext xmlns:c16="http://schemas.microsoft.com/office/drawing/2014/chart" uri="{C3380CC4-5D6E-409C-BE32-E72D297353CC}">
                <c16:uniqueId val="{00000011-53DB-4907-93DC-17D59CB43B61}"/>
              </c:ext>
            </c:extLst>
          </c:dPt>
          <c:dPt>
            <c:idx val="9"/>
            <c:bubble3D val="0"/>
            <c:spPr>
              <a:gradFill rotWithShape="1">
                <a:gsLst>
                  <a:gs pos="0">
                    <a:schemeClr val="accent5">
                      <a:tint val="63000"/>
                      <a:satMod val="103000"/>
                      <a:lumMod val="102000"/>
                      <a:tint val="94000"/>
                    </a:schemeClr>
                  </a:gs>
                  <a:gs pos="50000">
                    <a:schemeClr val="accent5">
                      <a:tint val="63000"/>
                      <a:satMod val="110000"/>
                      <a:lumMod val="100000"/>
                      <a:shade val="100000"/>
                    </a:schemeClr>
                  </a:gs>
                  <a:gs pos="100000">
                    <a:schemeClr val="accent5">
                      <a:tint val="63000"/>
                      <a:lumMod val="99000"/>
                      <a:satMod val="120000"/>
                      <a:shade val="78000"/>
                    </a:schemeClr>
                  </a:gs>
                </a:gsLst>
                <a:lin ang="5400000" scaled="0"/>
              </a:gradFill>
              <a:ln>
                <a:noFill/>
              </a:ln>
              <a:effectLst/>
            </c:spPr>
            <c:extLst>
              <c:ext xmlns:c16="http://schemas.microsoft.com/office/drawing/2014/chart" uri="{C3380CC4-5D6E-409C-BE32-E72D297353CC}">
                <c16:uniqueId val="{00000013-53DB-4907-93DC-17D59CB43B61}"/>
              </c:ext>
            </c:extLst>
          </c:dPt>
          <c:dPt>
            <c:idx val="10"/>
            <c:bubble3D val="0"/>
            <c:spPr>
              <a:gradFill rotWithShape="1">
                <a:gsLst>
                  <a:gs pos="0">
                    <a:schemeClr val="accent5">
                      <a:tint val="52000"/>
                      <a:satMod val="103000"/>
                      <a:lumMod val="102000"/>
                      <a:tint val="94000"/>
                    </a:schemeClr>
                  </a:gs>
                  <a:gs pos="50000">
                    <a:schemeClr val="accent5">
                      <a:tint val="52000"/>
                      <a:satMod val="110000"/>
                      <a:lumMod val="100000"/>
                      <a:shade val="100000"/>
                    </a:schemeClr>
                  </a:gs>
                  <a:gs pos="100000">
                    <a:schemeClr val="accent5">
                      <a:tint val="52000"/>
                      <a:lumMod val="99000"/>
                      <a:satMod val="120000"/>
                      <a:shade val="78000"/>
                    </a:schemeClr>
                  </a:gs>
                </a:gsLst>
                <a:lin ang="5400000" scaled="0"/>
              </a:gradFill>
              <a:ln>
                <a:noFill/>
              </a:ln>
              <a:effectLst/>
            </c:spPr>
            <c:extLst>
              <c:ext xmlns:c16="http://schemas.microsoft.com/office/drawing/2014/chart" uri="{C3380CC4-5D6E-409C-BE32-E72D297353CC}">
                <c16:uniqueId val="{00000015-53DB-4907-93DC-17D59CB43B61}"/>
              </c:ext>
            </c:extLst>
          </c:dPt>
          <c:dPt>
            <c:idx val="11"/>
            <c:bubble3D val="0"/>
            <c:spPr>
              <a:gradFill rotWithShape="1">
                <a:gsLst>
                  <a:gs pos="0">
                    <a:schemeClr val="accent5">
                      <a:tint val="41000"/>
                      <a:satMod val="103000"/>
                      <a:lumMod val="102000"/>
                      <a:tint val="94000"/>
                    </a:schemeClr>
                  </a:gs>
                  <a:gs pos="50000">
                    <a:schemeClr val="accent5">
                      <a:tint val="41000"/>
                      <a:satMod val="110000"/>
                      <a:lumMod val="100000"/>
                      <a:shade val="100000"/>
                    </a:schemeClr>
                  </a:gs>
                  <a:gs pos="100000">
                    <a:schemeClr val="accent5">
                      <a:tint val="41000"/>
                      <a:lumMod val="99000"/>
                      <a:satMod val="120000"/>
                      <a:shade val="78000"/>
                    </a:schemeClr>
                  </a:gs>
                </a:gsLst>
                <a:lin ang="5400000" scaled="0"/>
              </a:gradFill>
              <a:ln>
                <a:noFill/>
              </a:ln>
              <a:effectLst/>
            </c:spPr>
            <c:extLst>
              <c:ext xmlns:c16="http://schemas.microsoft.com/office/drawing/2014/chart" uri="{C3380CC4-5D6E-409C-BE32-E72D297353CC}">
                <c16:uniqueId val="{00000017-53DB-4907-93DC-17D59CB43B61}"/>
              </c:ext>
            </c:extLst>
          </c:dPt>
          <c:dLbls>
            <c:dLbl>
              <c:idx val="0"/>
              <c:layout>
                <c:manualLayout>
                  <c:x val="-0.21735416666666674"/>
                  <c:y val="0.20726496913580245"/>
                </c:manualLayout>
              </c:layout>
              <c:spPr>
                <a:noFill/>
                <a:ln>
                  <a:noFill/>
                </a:ln>
                <a:effectLst/>
              </c:spPr>
              <c:txPr>
                <a:bodyPr rot="0" spcFirstLastPara="1" vertOverflow="ellipsis" vert="horz" wrap="square" lIns="38100" tIns="19050" rIns="38100" bIns="19050" anchor="ctr" anchorCtr="1">
                  <a:noAutofit/>
                </a:bodyPr>
                <a:lstStyle/>
                <a:p>
                  <a:pPr>
                    <a:defRPr sz="1800" b="0" i="0" u="none" strike="noStrike" kern="1200" baseline="0">
                      <a:solidFill>
                        <a:schemeClr val="bg1"/>
                      </a:solidFill>
                      <a:latin typeface="+mn-lt"/>
                      <a:ea typeface="+mn-ea"/>
                      <a:cs typeface="+mn-cs"/>
                    </a:defRPr>
                  </a:pPr>
                  <a:endParaRPr lang="et-EE"/>
                </a:p>
              </c:txPr>
              <c:showLegendKey val="0"/>
              <c:showVal val="1"/>
              <c:showCatName val="1"/>
              <c:showSerName val="0"/>
              <c:showPercent val="0"/>
              <c:showBubbleSize val="0"/>
              <c:separator> </c:separator>
              <c:extLst>
                <c:ext xmlns:c15="http://schemas.microsoft.com/office/drawing/2012/chart" uri="{CE6537A1-D6FC-4f65-9D91-7224C49458BB}">
                  <c15:layout>
                    <c:manualLayout>
                      <c:w val="0.21203719135802468"/>
                      <c:h val="0.17899552469135802"/>
                    </c:manualLayout>
                  </c15:layout>
                </c:ext>
                <c:ext xmlns:c16="http://schemas.microsoft.com/office/drawing/2014/chart" uri="{C3380CC4-5D6E-409C-BE32-E72D297353CC}">
                  <c16:uniqueId val="{00000001-53DB-4907-93DC-17D59CB43B61}"/>
                </c:ext>
              </c:extLst>
            </c:dLbl>
            <c:dLbl>
              <c:idx val="1"/>
              <c:layout>
                <c:manualLayout>
                  <c:x val="-0.13384234543267112"/>
                  <c:y val="-0.10183360254826639"/>
                </c:manualLayout>
              </c:layout>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et-EE"/>
                </a:p>
              </c:txPr>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53DB-4907-93DC-17D59CB43B61}"/>
                </c:ext>
              </c:extLst>
            </c:dLbl>
            <c:dLbl>
              <c:idx val="2"/>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et-EE"/>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3DB-4907-93DC-17D59CB43B61}"/>
                </c:ext>
              </c:extLst>
            </c:dLbl>
            <c:dLbl>
              <c:idx val="3"/>
              <c:layout>
                <c:manualLayout>
                  <c:x val="0.1411111111111111"/>
                  <c:y val="-0.16827098765432091"/>
                </c:manualLayout>
              </c:layout>
              <c:spPr>
                <a:noFill/>
                <a:ln>
                  <a:noFill/>
                </a:ln>
                <a:effectLst/>
              </c:spPr>
              <c:txPr>
                <a:bodyPr rot="0" spcFirstLastPara="1" vertOverflow="ellipsis" vert="horz" wrap="square" lIns="38100" tIns="19050" rIns="38100" bIns="19050" anchor="ctr" anchorCtr="1">
                  <a:noAutofit/>
                </a:bodyPr>
                <a:lstStyle/>
                <a:p>
                  <a:pPr>
                    <a:defRPr sz="1800" b="0" i="0" u="none" strike="noStrike" kern="1200" baseline="0">
                      <a:solidFill>
                        <a:schemeClr val="bg1"/>
                      </a:solidFill>
                      <a:latin typeface="+mn-lt"/>
                      <a:ea typeface="+mn-ea"/>
                      <a:cs typeface="+mn-cs"/>
                    </a:defRPr>
                  </a:pPr>
                  <a:endParaRPr lang="et-EE"/>
                </a:p>
              </c:txPr>
              <c:showLegendKey val="0"/>
              <c:showVal val="1"/>
              <c:showCatName val="1"/>
              <c:showSerName val="0"/>
              <c:showPercent val="0"/>
              <c:showBubbleSize val="0"/>
              <c:separator> </c:separator>
              <c:extLst>
                <c:ext xmlns:c15="http://schemas.microsoft.com/office/drawing/2012/chart" uri="{CE6537A1-D6FC-4f65-9D91-7224C49458BB}">
                  <c15:layout>
                    <c:manualLayout>
                      <c:w val="0.29643132716049386"/>
                      <c:h val="0.12053240740740741"/>
                    </c:manualLayout>
                  </c15:layout>
                </c:ext>
                <c:ext xmlns:c16="http://schemas.microsoft.com/office/drawing/2014/chart" uri="{C3380CC4-5D6E-409C-BE32-E72D297353CC}">
                  <c16:uniqueId val="{00000007-53DB-4907-93DC-17D59CB43B61}"/>
                </c:ext>
              </c:extLst>
            </c:dLbl>
            <c:dLbl>
              <c:idx val="4"/>
              <c:layout>
                <c:manualLayout>
                  <c:x val="0.12413858024691359"/>
                  <c:y val="-1.5714506172839506E-3"/>
                </c:manualLayout>
              </c:layout>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et-EE"/>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3DB-4907-93DC-17D59CB43B61}"/>
                </c:ext>
              </c:extLst>
            </c:dLbl>
            <c:dLbl>
              <c:idx val="5"/>
              <c:layout>
                <c:manualLayout>
                  <c:x val="-2.7438194444444432E-2"/>
                  <c:y val="-0.14691234567901243"/>
                </c:manualLayout>
              </c:layout>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tx2"/>
                      </a:solidFill>
                      <a:latin typeface="+mn-lt"/>
                      <a:ea typeface="+mn-ea"/>
                      <a:cs typeface="+mn-cs"/>
                    </a:defRPr>
                  </a:pPr>
                  <a:endParaRPr lang="et-EE"/>
                </a:p>
              </c:txPr>
              <c:showLegendKey val="0"/>
              <c:showVal val="1"/>
              <c:showCatName val="1"/>
              <c:showSerName val="0"/>
              <c:showPercent val="0"/>
              <c:showBubbleSize val="0"/>
              <c:separator> </c:separator>
              <c:extLst>
                <c:ext xmlns:c15="http://schemas.microsoft.com/office/drawing/2012/chart" uri="{CE6537A1-D6FC-4f65-9D91-7224C49458BB}">
                  <c15:layout>
                    <c:manualLayout>
                      <c:w val="0.22483209876543209"/>
                      <c:h val="0.16223919753086419"/>
                    </c:manualLayout>
                  </c15:layout>
                </c:ext>
                <c:ext xmlns:c16="http://schemas.microsoft.com/office/drawing/2014/chart" uri="{C3380CC4-5D6E-409C-BE32-E72D297353CC}">
                  <c16:uniqueId val="{0000000B-53DB-4907-93DC-17D59CB43B61}"/>
                </c:ext>
              </c:extLst>
            </c:dLbl>
            <c:dLbl>
              <c:idx val="6"/>
              <c:layout>
                <c:manualLayout>
                  <c:x val="0.22851141975308639"/>
                  <c:y val="-0.10215771604938272"/>
                </c:manualLayout>
              </c:layout>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tx2"/>
                      </a:solidFill>
                      <a:latin typeface="+mn-lt"/>
                      <a:ea typeface="+mn-ea"/>
                      <a:cs typeface="+mn-cs"/>
                    </a:defRPr>
                  </a:pPr>
                  <a:endParaRPr lang="et-EE"/>
                </a:p>
              </c:txPr>
              <c:showLegendKey val="0"/>
              <c:showVal val="1"/>
              <c:showCatName val="1"/>
              <c:showSerName val="0"/>
              <c:showPercent val="0"/>
              <c:showBubbleSize val="0"/>
              <c:separator> </c:separator>
              <c:extLst>
                <c:ext xmlns:c15="http://schemas.microsoft.com/office/drawing/2012/chart" uri="{CE6537A1-D6FC-4f65-9D91-7224C49458BB}">
                  <c15:layout>
                    <c:manualLayout>
                      <c:w val="0.26611203703703706"/>
                      <c:h val="8.4127777777777774E-2"/>
                    </c:manualLayout>
                  </c15:layout>
                </c:ext>
                <c:ext xmlns:c16="http://schemas.microsoft.com/office/drawing/2014/chart" uri="{C3380CC4-5D6E-409C-BE32-E72D297353CC}">
                  <c16:uniqueId val="{0000000D-53DB-4907-93DC-17D59CB43B61}"/>
                </c:ext>
              </c:extLst>
            </c:dLbl>
            <c:dLbl>
              <c:idx val="7"/>
              <c:delete val="1"/>
              <c:extLst>
                <c:ext xmlns:c15="http://schemas.microsoft.com/office/drawing/2012/chart" uri="{CE6537A1-D6FC-4f65-9D91-7224C49458BB}"/>
                <c:ext xmlns:c16="http://schemas.microsoft.com/office/drawing/2014/chart" uri="{C3380CC4-5D6E-409C-BE32-E72D297353CC}">
                  <c16:uniqueId val="{0000000F-53DB-4907-93DC-17D59CB43B61}"/>
                </c:ext>
              </c:extLst>
            </c:dLbl>
            <c:dLbl>
              <c:idx val="8"/>
              <c:delete val="1"/>
              <c:extLst>
                <c:ext xmlns:c15="http://schemas.microsoft.com/office/drawing/2012/chart" uri="{CE6537A1-D6FC-4f65-9D91-7224C49458BB}"/>
                <c:ext xmlns:c16="http://schemas.microsoft.com/office/drawing/2014/chart" uri="{C3380CC4-5D6E-409C-BE32-E72D297353CC}">
                  <c16:uniqueId val="{00000011-53DB-4907-93DC-17D59CB43B61}"/>
                </c:ext>
              </c:extLst>
            </c:dLbl>
            <c:dLbl>
              <c:idx val="9"/>
              <c:delete val="1"/>
              <c:extLst>
                <c:ext xmlns:c15="http://schemas.microsoft.com/office/drawing/2012/chart" uri="{CE6537A1-D6FC-4f65-9D91-7224C49458BB}"/>
                <c:ext xmlns:c16="http://schemas.microsoft.com/office/drawing/2014/chart" uri="{C3380CC4-5D6E-409C-BE32-E72D297353CC}">
                  <c16:uniqueId val="{00000013-53DB-4907-93DC-17D59CB43B61}"/>
                </c:ext>
              </c:extLst>
            </c:dLbl>
            <c:dLbl>
              <c:idx val="10"/>
              <c:delete val="1"/>
              <c:extLst>
                <c:ext xmlns:c15="http://schemas.microsoft.com/office/drawing/2012/chart" uri="{CE6537A1-D6FC-4f65-9D91-7224C49458BB}"/>
                <c:ext xmlns:c16="http://schemas.microsoft.com/office/drawing/2014/chart" uri="{C3380CC4-5D6E-409C-BE32-E72D297353CC}">
                  <c16:uniqueId val="{00000015-53DB-4907-93DC-17D59CB43B61}"/>
                </c:ext>
              </c:extLst>
            </c:dLbl>
            <c:dLbl>
              <c:idx val="11"/>
              <c:delete val="1"/>
              <c:extLst>
                <c:ext xmlns:c15="http://schemas.microsoft.com/office/drawing/2012/chart" uri="{CE6537A1-D6FC-4f65-9D91-7224C49458BB}"/>
                <c:ext xmlns:c16="http://schemas.microsoft.com/office/drawing/2014/chart" uri="{C3380CC4-5D6E-409C-BE32-E72D297353CC}">
                  <c16:uniqueId val="{00000017-53DB-4907-93DC-17D59CB43B61}"/>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2"/>
                    </a:solidFill>
                    <a:latin typeface="+mn-lt"/>
                    <a:ea typeface="+mn-ea"/>
                    <a:cs typeface="+mn-cs"/>
                  </a:defRPr>
                </a:pPr>
                <a:endParaRPr lang="et-EE"/>
              </a:p>
            </c:txPr>
            <c:showLegendKey val="0"/>
            <c:showVal val="1"/>
            <c:showCatName val="1"/>
            <c:showSerName val="0"/>
            <c:showPercent val="0"/>
            <c:showBubbleSize val="0"/>
            <c:separator> </c:separator>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[Analüüs.xlsx]Koolitusvaldkonnad!$B$5:$B$16</c:f>
              <c:strCache>
                <c:ptCount val="12"/>
                <c:pt idx="0">
                  <c:v>Ärindus, haldus ja õigus</c:v>
                </c:pt>
                <c:pt idx="1">
                  <c:v>Haridus</c:v>
                </c:pt>
                <c:pt idx="2">
                  <c:v>Tervis ja heaolu</c:v>
                </c:pt>
                <c:pt idx="3">
                  <c:v>Sotsiaalteadused</c:v>
                </c:pt>
                <c:pt idx="4">
                  <c:v>Teenindus</c:v>
                </c:pt>
                <c:pt idx="5">
                  <c:v>Informatsiooni- ja kommunikatsioonitehnoloogiad</c:v>
                </c:pt>
                <c:pt idx="6">
                  <c:v>Tehnika, tootmine ja ehitus</c:v>
                </c:pt>
                <c:pt idx="7">
                  <c:v>Humanitaar ja kunstid</c:v>
                </c:pt>
                <c:pt idx="8">
                  <c:v>Põllumajandus, metsandus, kalandus ja veterinaaria</c:v>
                </c:pt>
                <c:pt idx="9">
                  <c:v>Ajakirjandus ja infolevi</c:v>
                </c:pt>
                <c:pt idx="10">
                  <c:v>Matemaatika ja statistika</c:v>
                </c:pt>
                <c:pt idx="11">
                  <c:v>Loodusteadused</c:v>
                </c:pt>
              </c:strCache>
            </c:strRef>
          </c:cat>
          <c:val>
            <c:numRef>
              <c:f>[Analüüs.xlsx]Koolitusvaldkonnad!$D$5:$D$16</c:f>
              <c:numCache>
                <c:formatCode>0%</c:formatCode>
                <c:ptCount val="12"/>
                <c:pt idx="0">
                  <c:v>0.22413793103448276</c:v>
                </c:pt>
                <c:pt idx="1">
                  <c:v>0.20114942528735633</c:v>
                </c:pt>
                <c:pt idx="2">
                  <c:v>0.13218390804597702</c:v>
                </c:pt>
                <c:pt idx="3">
                  <c:v>0.12643678160919541</c:v>
                </c:pt>
                <c:pt idx="4">
                  <c:v>0.12643678160919541</c:v>
                </c:pt>
                <c:pt idx="5">
                  <c:v>4.5977011494252873E-2</c:v>
                </c:pt>
                <c:pt idx="6">
                  <c:v>3.4482758620689655E-2</c:v>
                </c:pt>
                <c:pt idx="7">
                  <c:v>2.8735632183908046E-2</c:v>
                </c:pt>
                <c:pt idx="8">
                  <c:v>2.8735632183908046E-2</c:v>
                </c:pt>
                <c:pt idx="9">
                  <c:v>2.2988505747126436E-2</c:v>
                </c:pt>
                <c:pt idx="10">
                  <c:v>2.2988505747126436E-2</c:v>
                </c:pt>
                <c:pt idx="11">
                  <c:v>5.7471264367816091E-3</c:v>
                </c:pt>
              </c:numCache>
            </c:numRef>
          </c:val>
          <c:extLst>
            <c:ext xmlns:c16="http://schemas.microsoft.com/office/drawing/2014/chart" uri="{C3380CC4-5D6E-409C-BE32-E72D297353CC}">
              <c16:uniqueId val="{00000018-53DB-4907-93DC-17D59CB43B61}"/>
            </c:ext>
          </c:extLst>
        </c:ser>
        <c:dLbls>
          <c:showLegendKey val="0"/>
          <c:showVal val="1"/>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t-EE"/>
    </a:p>
  </c:txPr>
  <c:externalData r:id="rId3">
    <c:autoUpdate val="0"/>
  </c:externalData>
</c:chartSpace>
</file>

<file path=ppt/charts/colors1.xml><?xml version="1.0" encoding="utf-8"?>
<cs:colorStyle xmlns:cs="http://schemas.microsoft.com/office/drawing/2012/chartStyle" xmlns:a="http://schemas.openxmlformats.org/drawingml/2006/main" meth="withinLinear" id="19">
  <a:schemeClr val="accent6"/>
</cs:colorStyle>
</file>

<file path=ppt/charts/colors10.xml><?xml version="1.0" encoding="utf-8"?>
<cs:colorStyle xmlns:cs="http://schemas.microsoft.com/office/drawing/2012/chartStyle" xmlns:a="http://schemas.openxmlformats.org/drawingml/2006/main" meth="withinLinear" id="15">
  <a:schemeClr val="accent2"/>
</cs:colorStyle>
</file>

<file path=ppt/charts/colors11.xml><?xml version="1.0" encoding="utf-8"?>
<cs:colorStyle xmlns:cs="http://schemas.microsoft.com/office/drawing/2012/chartStyle" xmlns:a="http://schemas.openxmlformats.org/drawingml/2006/main" meth="withinLinear" id="19">
  <a:schemeClr val="accent6"/>
</cs:colorStyle>
</file>

<file path=ppt/charts/colors12.xml><?xml version="1.0" encoding="utf-8"?>
<cs:colorStyle xmlns:cs="http://schemas.microsoft.com/office/drawing/2012/chartStyle" xmlns:a="http://schemas.openxmlformats.org/drawingml/2006/main" meth="withinLinear" id="17">
  <a:schemeClr val="accent4"/>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withinLinear" id="17">
  <a:schemeClr val="accent4"/>
</cs:colorStyle>
</file>

<file path=ppt/charts/colors5.xml><?xml version="1.0" encoding="utf-8"?>
<cs:colorStyle xmlns:cs="http://schemas.microsoft.com/office/drawing/2012/chartStyle" xmlns:a="http://schemas.openxmlformats.org/drawingml/2006/main" meth="withinLinear" id="17">
  <a:schemeClr val="accent4"/>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withinLinear" id="18">
  <a:schemeClr val="accent5"/>
</cs:colorStyle>
</file>

<file path=ppt/charts/colors8.xml><?xml version="1.0" encoding="utf-8"?>
<cs:colorStyle xmlns:cs="http://schemas.microsoft.com/office/drawing/2012/chartStyle" xmlns:a="http://schemas.openxmlformats.org/drawingml/2006/main" meth="withinLinear" id="18">
  <a:schemeClr val="accent5"/>
</cs:colorStyle>
</file>

<file path=ppt/charts/colors9.xml><?xml version="1.0" encoding="utf-8"?>
<cs:colorStyle xmlns:cs="http://schemas.microsoft.com/office/drawing/2012/chartStyle" xmlns:a="http://schemas.openxmlformats.org/drawingml/2006/main" meth="withinLinear" id="18">
  <a:schemeClr val="accent5"/>
</cs:colorStyle>
</file>

<file path=ppt/charts/style1.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0.xml><?xml version="1.0" encoding="utf-8"?>
<cs:chartStyle xmlns:cs="http://schemas.microsoft.com/office/drawing/2012/chartStyle" xmlns:a="http://schemas.openxmlformats.org/drawingml/2006/main" id="302">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1.xml><?xml version="1.0" encoding="utf-8"?>
<cs:chartStyle xmlns:cs="http://schemas.microsoft.com/office/drawing/2012/chartStyle" xmlns:a="http://schemas.openxmlformats.org/drawingml/2006/main" id="302">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2.xml><?xml version="1.0" encoding="utf-8"?>
<cs:chartStyle xmlns:cs="http://schemas.microsoft.com/office/drawing/2012/chartStyle" xmlns:a="http://schemas.openxmlformats.org/drawingml/2006/main" id="302">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5.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02">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t-EE"/>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95FE08C-D655-46E1-A5F2-F0142FFB4BF9}" type="datetimeFigureOut">
              <a:rPr lang="et-EE" smtClean="0"/>
              <a:t>05.10.2023</a:t>
            </a:fld>
            <a:endParaRPr lang="et-EE"/>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t-EE"/>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t-EE"/>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D9F4681-1833-4745-8DEC-ED065C73D591}" type="slidenum">
              <a:rPr lang="et-EE" smtClean="0"/>
              <a:t>‹#›</a:t>
            </a:fld>
            <a:endParaRPr lang="et-EE"/>
          </a:p>
        </p:txBody>
      </p:sp>
    </p:spTree>
    <p:extLst>
      <p:ext uri="{BB962C8B-B14F-4D97-AF65-F5344CB8AC3E}">
        <p14:creationId xmlns:p14="http://schemas.microsoft.com/office/powerpoint/2010/main" val="604348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5"/>
          </p:nvPr>
        </p:nvSpPr>
        <p:spPr/>
        <p:txBody>
          <a:bodyPr/>
          <a:lstStyle/>
          <a:p>
            <a:fld id="{CD9F4681-1833-4745-8DEC-ED065C73D591}" type="slidenum">
              <a:rPr lang="et-EE" smtClean="0"/>
              <a:t>1</a:t>
            </a:fld>
            <a:endParaRPr lang="et-EE"/>
          </a:p>
        </p:txBody>
      </p:sp>
    </p:spTree>
    <p:extLst>
      <p:ext uri="{BB962C8B-B14F-4D97-AF65-F5344CB8AC3E}">
        <p14:creationId xmlns:p14="http://schemas.microsoft.com/office/powerpoint/2010/main" val="8565766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5"/>
          </p:nvPr>
        </p:nvSpPr>
        <p:spPr/>
        <p:txBody>
          <a:bodyPr/>
          <a:lstStyle/>
          <a:p>
            <a:fld id="{CD9F4681-1833-4745-8DEC-ED065C73D591}" type="slidenum">
              <a:rPr lang="et-EE" smtClean="0"/>
              <a:t>11</a:t>
            </a:fld>
            <a:endParaRPr lang="et-EE"/>
          </a:p>
        </p:txBody>
      </p:sp>
    </p:spTree>
    <p:extLst>
      <p:ext uri="{BB962C8B-B14F-4D97-AF65-F5344CB8AC3E}">
        <p14:creationId xmlns:p14="http://schemas.microsoft.com/office/powerpoint/2010/main" val="4452862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5"/>
          </p:nvPr>
        </p:nvSpPr>
        <p:spPr/>
        <p:txBody>
          <a:bodyPr/>
          <a:lstStyle/>
          <a:p>
            <a:fld id="{CD9F4681-1833-4745-8DEC-ED065C73D591}" type="slidenum">
              <a:rPr lang="et-EE" smtClean="0"/>
              <a:t>12</a:t>
            </a:fld>
            <a:endParaRPr lang="et-EE"/>
          </a:p>
        </p:txBody>
      </p:sp>
    </p:spTree>
    <p:extLst>
      <p:ext uri="{BB962C8B-B14F-4D97-AF65-F5344CB8AC3E}">
        <p14:creationId xmlns:p14="http://schemas.microsoft.com/office/powerpoint/2010/main" val="40859905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a:t>Võib eeldada, et </a:t>
            </a:r>
            <a:r>
              <a:rPr lang="et-EE" dirty="0" err="1"/>
              <a:t>Andrasest</a:t>
            </a:r>
            <a:r>
              <a:rPr lang="et-EE" dirty="0"/>
              <a:t> kutse taotlejad tegutsevad kõik koolitajatena (muidu poleks neil ju mõtet kutse taotlemisele aega kulutada), kuid TLÜ lõpetajatest kahtlemata kõik ei asu koolitajana tööle. </a:t>
            </a:r>
          </a:p>
          <a:p>
            <a:r>
              <a:rPr lang="et-EE" dirty="0"/>
              <a:t>Keskmine töötajate arv koolitusettevõttes oli küsitluse järgi 5,5 inimest. Hinnanguliselt 80% nende koolitusettevõtete tegevusest on koolitus ja konsultatsioon, ülejäänu lisategevused (vt slaid ‘Koolitussektori tegevusmahud ja eksport’</a:t>
            </a:r>
          </a:p>
          <a:p>
            <a:endParaRPr lang="et-EE" dirty="0"/>
          </a:p>
        </p:txBody>
      </p:sp>
      <p:sp>
        <p:nvSpPr>
          <p:cNvPr id="4" name="Slide Number Placeholder 3"/>
          <p:cNvSpPr>
            <a:spLocks noGrp="1"/>
          </p:cNvSpPr>
          <p:nvPr>
            <p:ph type="sldNum" sz="quarter" idx="5"/>
          </p:nvPr>
        </p:nvSpPr>
        <p:spPr/>
        <p:txBody>
          <a:bodyPr/>
          <a:lstStyle/>
          <a:p>
            <a:fld id="{CD9F4681-1833-4745-8DEC-ED065C73D591}" type="slidenum">
              <a:rPr lang="et-EE" smtClean="0"/>
              <a:t>13</a:t>
            </a:fld>
            <a:endParaRPr lang="et-EE"/>
          </a:p>
        </p:txBody>
      </p:sp>
    </p:spTree>
    <p:extLst>
      <p:ext uri="{BB962C8B-B14F-4D97-AF65-F5344CB8AC3E}">
        <p14:creationId xmlns:p14="http://schemas.microsoft.com/office/powerpoint/2010/main" val="23659616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a:t>Aga ka </a:t>
            </a:r>
            <a:r>
              <a:rPr lang="et-EE" dirty="0" err="1"/>
              <a:t>EMTA-s</a:t>
            </a:r>
            <a:r>
              <a:rPr lang="et-EE" dirty="0"/>
              <a:t> ja EKA-s.</a:t>
            </a:r>
          </a:p>
        </p:txBody>
      </p:sp>
      <p:sp>
        <p:nvSpPr>
          <p:cNvPr id="4" name="Slide Number Placeholder 3"/>
          <p:cNvSpPr>
            <a:spLocks noGrp="1"/>
          </p:cNvSpPr>
          <p:nvPr>
            <p:ph type="sldNum" sz="quarter" idx="5"/>
          </p:nvPr>
        </p:nvSpPr>
        <p:spPr/>
        <p:txBody>
          <a:bodyPr/>
          <a:lstStyle/>
          <a:p>
            <a:fld id="{CD9F4681-1833-4745-8DEC-ED065C73D591}" type="slidenum">
              <a:rPr lang="et-EE" smtClean="0"/>
              <a:t>14</a:t>
            </a:fld>
            <a:endParaRPr lang="et-EE"/>
          </a:p>
        </p:txBody>
      </p:sp>
    </p:spTree>
    <p:extLst>
      <p:ext uri="{BB962C8B-B14F-4D97-AF65-F5344CB8AC3E}">
        <p14:creationId xmlns:p14="http://schemas.microsoft.com/office/powerpoint/2010/main" val="12854773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a:t>Soovitaks kaaluda kutsestandardis kohatisest kantseliitlikust sõnastamisest loobumist, nt Õppeprotsessi läbiviimine vs Koolitamine  </a:t>
            </a:r>
          </a:p>
        </p:txBody>
      </p:sp>
      <p:sp>
        <p:nvSpPr>
          <p:cNvPr id="4" name="Slide Number Placeholder 3"/>
          <p:cNvSpPr>
            <a:spLocks noGrp="1"/>
          </p:cNvSpPr>
          <p:nvPr>
            <p:ph type="sldNum" sz="quarter" idx="5"/>
          </p:nvPr>
        </p:nvSpPr>
        <p:spPr/>
        <p:txBody>
          <a:bodyPr/>
          <a:lstStyle/>
          <a:p>
            <a:fld id="{CD9F4681-1833-4745-8DEC-ED065C73D591}" type="slidenum">
              <a:rPr lang="et-EE" smtClean="0"/>
              <a:t>15</a:t>
            </a:fld>
            <a:endParaRPr lang="et-EE"/>
          </a:p>
        </p:txBody>
      </p:sp>
    </p:spTree>
    <p:extLst>
      <p:ext uri="{BB962C8B-B14F-4D97-AF65-F5344CB8AC3E}">
        <p14:creationId xmlns:p14="http://schemas.microsoft.com/office/powerpoint/2010/main" val="33553797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5"/>
          </p:nvPr>
        </p:nvSpPr>
        <p:spPr/>
        <p:txBody>
          <a:bodyPr/>
          <a:lstStyle/>
          <a:p>
            <a:fld id="{CD9F4681-1833-4745-8DEC-ED065C73D591}" type="slidenum">
              <a:rPr lang="et-EE" smtClean="0"/>
              <a:t>16</a:t>
            </a:fld>
            <a:endParaRPr lang="et-EE"/>
          </a:p>
        </p:txBody>
      </p:sp>
    </p:spTree>
    <p:extLst>
      <p:ext uri="{BB962C8B-B14F-4D97-AF65-F5344CB8AC3E}">
        <p14:creationId xmlns:p14="http://schemas.microsoft.com/office/powerpoint/2010/main" val="40479806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5"/>
          </p:nvPr>
        </p:nvSpPr>
        <p:spPr/>
        <p:txBody>
          <a:bodyPr/>
          <a:lstStyle/>
          <a:p>
            <a:fld id="{CD9F4681-1833-4745-8DEC-ED065C73D591}" type="slidenum">
              <a:rPr lang="et-EE" smtClean="0"/>
              <a:t>18</a:t>
            </a:fld>
            <a:endParaRPr lang="et-EE"/>
          </a:p>
        </p:txBody>
      </p:sp>
    </p:spTree>
    <p:extLst>
      <p:ext uri="{BB962C8B-B14F-4D97-AF65-F5344CB8AC3E}">
        <p14:creationId xmlns:p14="http://schemas.microsoft.com/office/powerpoint/2010/main" val="4569710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5"/>
          </p:nvPr>
        </p:nvSpPr>
        <p:spPr/>
        <p:txBody>
          <a:bodyPr/>
          <a:lstStyle/>
          <a:p>
            <a:fld id="{CD9F4681-1833-4745-8DEC-ED065C73D591}" type="slidenum">
              <a:rPr lang="et-EE" smtClean="0"/>
              <a:t>19</a:t>
            </a:fld>
            <a:endParaRPr lang="et-EE"/>
          </a:p>
        </p:txBody>
      </p:sp>
    </p:spTree>
    <p:extLst>
      <p:ext uri="{BB962C8B-B14F-4D97-AF65-F5344CB8AC3E}">
        <p14:creationId xmlns:p14="http://schemas.microsoft.com/office/powerpoint/2010/main" val="33629958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5"/>
          </p:nvPr>
        </p:nvSpPr>
        <p:spPr/>
        <p:txBody>
          <a:bodyPr/>
          <a:lstStyle/>
          <a:p>
            <a:fld id="{CD9F4681-1833-4745-8DEC-ED065C73D591}" type="slidenum">
              <a:rPr lang="et-EE" smtClean="0"/>
              <a:t>20</a:t>
            </a:fld>
            <a:endParaRPr lang="et-EE"/>
          </a:p>
        </p:txBody>
      </p:sp>
    </p:spTree>
    <p:extLst>
      <p:ext uri="{BB962C8B-B14F-4D97-AF65-F5344CB8AC3E}">
        <p14:creationId xmlns:p14="http://schemas.microsoft.com/office/powerpoint/2010/main" val="2426519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9F4681-1833-4745-8DEC-ED065C73D591}" type="slidenum">
              <a:rPr lang="et-EE" smtClean="0"/>
              <a:t>21</a:t>
            </a:fld>
            <a:endParaRPr lang="et-EE"/>
          </a:p>
        </p:txBody>
      </p:sp>
    </p:spTree>
    <p:extLst>
      <p:ext uri="{BB962C8B-B14F-4D97-AF65-F5344CB8AC3E}">
        <p14:creationId xmlns:p14="http://schemas.microsoft.com/office/powerpoint/2010/main" val="1716335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5"/>
          </p:nvPr>
        </p:nvSpPr>
        <p:spPr/>
        <p:txBody>
          <a:bodyPr/>
          <a:lstStyle/>
          <a:p>
            <a:fld id="{CD9F4681-1833-4745-8DEC-ED065C73D591}" type="slidenum">
              <a:rPr lang="et-EE" smtClean="0"/>
              <a:t>2</a:t>
            </a:fld>
            <a:endParaRPr lang="et-EE"/>
          </a:p>
        </p:txBody>
      </p:sp>
    </p:spTree>
    <p:extLst>
      <p:ext uri="{BB962C8B-B14F-4D97-AF65-F5344CB8AC3E}">
        <p14:creationId xmlns:p14="http://schemas.microsoft.com/office/powerpoint/2010/main" val="36197631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9F4681-1833-4745-8DEC-ED065C73D591}" type="slidenum">
              <a:rPr lang="et-EE" smtClean="0"/>
              <a:t>22</a:t>
            </a:fld>
            <a:endParaRPr lang="et-EE"/>
          </a:p>
        </p:txBody>
      </p:sp>
    </p:spTree>
    <p:extLst>
      <p:ext uri="{BB962C8B-B14F-4D97-AF65-F5344CB8AC3E}">
        <p14:creationId xmlns:p14="http://schemas.microsoft.com/office/powerpoint/2010/main" val="25889067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5"/>
          </p:nvPr>
        </p:nvSpPr>
        <p:spPr/>
        <p:txBody>
          <a:bodyPr/>
          <a:lstStyle/>
          <a:p>
            <a:fld id="{CD9F4681-1833-4745-8DEC-ED065C73D591}" type="slidenum">
              <a:rPr lang="et-EE" smtClean="0"/>
              <a:t>23</a:t>
            </a:fld>
            <a:endParaRPr lang="et-EE"/>
          </a:p>
        </p:txBody>
      </p:sp>
    </p:spTree>
    <p:extLst>
      <p:ext uri="{BB962C8B-B14F-4D97-AF65-F5344CB8AC3E}">
        <p14:creationId xmlns:p14="http://schemas.microsoft.com/office/powerpoint/2010/main" val="35675329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5"/>
          </p:nvPr>
        </p:nvSpPr>
        <p:spPr/>
        <p:txBody>
          <a:bodyPr/>
          <a:lstStyle/>
          <a:p>
            <a:fld id="{CD9F4681-1833-4745-8DEC-ED065C73D591}" type="slidenum">
              <a:rPr lang="et-EE" smtClean="0"/>
              <a:t>24</a:t>
            </a:fld>
            <a:endParaRPr lang="et-EE"/>
          </a:p>
        </p:txBody>
      </p:sp>
    </p:spTree>
    <p:extLst>
      <p:ext uri="{BB962C8B-B14F-4D97-AF65-F5344CB8AC3E}">
        <p14:creationId xmlns:p14="http://schemas.microsoft.com/office/powerpoint/2010/main" val="4788784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5"/>
          </p:nvPr>
        </p:nvSpPr>
        <p:spPr/>
        <p:txBody>
          <a:bodyPr/>
          <a:lstStyle/>
          <a:p>
            <a:fld id="{CD9F4681-1833-4745-8DEC-ED065C73D591}" type="slidenum">
              <a:rPr lang="et-EE" smtClean="0"/>
              <a:t>25</a:t>
            </a:fld>
            <a:endParaRPr lang="et-EE"/>
          </a:p>
        </p:txBody>
      </p:sp>
    </p:spTree>
    <p:extLst>
      <p:ext uri="{BB962C8B-B14F-4D97-AF65-F5344CB8AC3E}">
        <p14:creationId xmlns:p14="http://schemas.microsoft.com/office/powerpoint/2010/main" val="32009986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5"/>
          </p:nvPr>
        </p:nvSpPr>
        <p:spPr/>
        <p:txBody>
          <a:bodyPr/>
          <a:lstStyle/>
          <a:p>
            <a:fld id="{CD9F4681-1833-4745-8DEC-ED065C73D591}" type="slidenum">
              <a:rPr lang="et-EE" smtClean="0"/>
              <a:t>26</a:t>
            </a:fld>
            <a:endParaRPr lang="et-EE"/>
          </a:p>
        </p:txBody>
      </p:sp>
    </p:spTree>
    <p:extLst>
      <p:ext uri="{BB962C8B-B14F-4D97-AF65-F5344CB8AC3E}">
        <p14:creationId xmlns:p14="http://schemas.microsoft.com/office/powerpoint/2010/main" val="10375395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5"/>
          </p:nvPr>
        </p:nvSpPr>
        <p:spPr/>
        <p:txBody>
          <a:bodyPr/>
          <a:lstStyle/>
          <a:p>
            <a:fld id="{CD9F4681-1833-4745-8DEC-ED065C73D591}" type="slidenum">
              <a:rPr lang="et-EE" smtClean="0"/>
              <a:t>27</a:t>
            </a:fld>
            <a:endParaRPr lang="et-EE"/>
          </a:p>
        </p:txBody>
      </p:sp>
    </p:spTree>
    <p:extLst>
      <p:ext uri="{BB962C8B-B14F-4D97-AF65-F5344CB8AC3E}">
        <p14:creationId xmlns:p14="http://schemas.microsoft.com/office/powerpoint/2010/main" val="32655963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9F4681-1833-4745-8DEC-ED065C73D591}" type="slidenum">
              <a:rPr lang="et-EE" smtClean="0"/>
              <a:t>28</a:t>
            </a:fld>
            <a:endParaRPr lang="et-EE"/>
          </a:p>
        </p:txBody>
      </p:sp>
    </p:spTree>
    <p:extLst>
      <p:ext uri="{BB962C8B-B14F-4D97-AF65-F5344CB8AC3E}">
        <p14:creationId xmlns:p14="http://schemas.microsoft.com/office/powerpoint/2010/main" val="15945779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5"/>
          </p:nvPr>
        </p:nvSpPr>
        <p:spPr/>
        <p:txBody>
          <a:bodyPr/>
          <a:lstStyle/>
          <a:p>
            <a:fld id="{CD9F4681-1833-4745-8DEC-ED065C73D591}" type="slidenum">
              <a:rPr lang="et-EE" smtClean="0"/>
              <a:t>29</a:t>
            </a:fld>
            <a:endParaRPr lang="et-EE"/>
          </a:p>
        </p:txBody>
      </p:sp>
    </p:spTree>
    <p:extLst>
      <p:ext uri="{BB962C8B-B14F-4D97-AF65-F5344CB8AC3E}">
        <p14:creationId xmlns:p14="http://schemas.microsoft.com/office/powerpoint/2010/main" val="41419716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5"/>
          </p:nvPr>
        </p:nvSpPr>
        <p:spPr/>
        <p:txBody>
          <a:bodyPr/>
          <a:lstStyle/>
          <a:p>
            <a:fld id="{CD9F4681-1833-4745-8DEC-ED065C73D591}" type="slidenum">
              <a:rPr lang="et-EE" smtClean="0"/>
              <a:t>31</a:t>
            </a:fld>
            <a:endParaRPr lang="et-EE"/>
          </a:p>
        </p:txBody>
      </p:sp>
    </p:spTree>
    <p:extLst>
      <p:ext uri="{BB962C8B-B14F-4D97-AF65-F5344CB8AC3E}">
        <p14:creationId xmlns:p14="http://schemas.microsoft.com/office/powerpoint/2010/main" val="36601040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5"/>
          </p:nvPr>
        </p:nvSpPr>
        <p:spPr/>
        <p:txBody>
          <a:bodyPr/>
          <a:lstStyle/>
          <a:p>
            <a:fld id="{CD9F4681-1833-4745-8DEC-ED065C73D591}" type="slidenum">
              <a:rPr lang="et-EE" smtClean="0"/>
              <a:t>32</a:t>
            </a:fld>
            <a:endParaRPr lang="et-EE"/>
          </a:p>
        </p:txBody>
      </p:sp>
    </p:spTree>
    <p:extLst>
      <p:ext uri="{BB962C8B-B14F-4D97-AF65-F5344CB8AC3E}">
        <p14:creationId xmlns:p14="http://schemas.microsoft.com/office/powerpoint/2010/main" val="3093734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5"/>
          </p:nvPr>
        </p:nvSpPr>
        <p:spPr/>
        <p:txBody>
          <a:bodyPr/>
          <a:lstStyle/>
          <a:p>
            <a:fld id="{CD9F4681-1833-4745-8DEC-ED065C73D591}" type="slidenum">
              <a:rPr lang="et-EE" smtClean="0"/>
              <a:t>4</a:t>
            </a:fld>
            <a:endParaRPr lang="et-EE"/>
          </a:p>
        </p:txBody>
      </p:sp>
    </p:spTree>
    <p:extLst>
      <p:ext uri="{BB962C8B-B14F-4D97-AF65-F5344CB8AC3E}">
        <p14:creationId xmlns:p14="http://schemas.microsoft.com/office/powerpoint/2010/main" val="2869894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5"/>
          </p:nvPr>
        </p:nvSpPr>
        <p:spPr/>
        <p:txBody>
          <a:bodyPr/>
          <a:lstStyle/>
          <a:p>
            <a:fld id="{CD9F4681-1833-4745-8DEC-ED065C73D591}" type="slidenum">
              <a:rPr lang="et-EE" smtClean="0"/>
              <a:t>33</a:t>
            </a:fld>
            <a:endParaRPr lang="et-EE"/>
          </a:p>
        </p:txBody>
      </p:sp>
    </p:spTree>
    <p:extLst>
      <p:ext uri="{BB962C8B-B14F-4D97-AF65-F5344CB8AC3E}">
        <p14:creationId xmlns:p14="http://schemas.microsoft.com/office/powerpoint/2010/main" val="18359477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5"/>
          </p:nvPr>
        </p:nvSpPr>
        <p:spPr/>
        <p:txBody>
          <a:bodyPr/>
          <a:lstStyle/>
          <a:p>
            <a:fld id="{CD9F4681-1833-4745-8DEC-ED065C73D591}" type="slidenum">
              <a:rPr lang="et-EE" smtClean="0"/>
              <a:t>34</a:t>
            </a:fld>
            <a:endParaRPr lang="et-EE"/>
          </a:p>
        </p:txBody>
      </p:sp>
    </p:spTree>
    <p:extLst>
      <p:ext uri="{BB962C8B-B14F-4D97-AF65-F5344CB8AC3E}">
        <p14:creationId xmlns:p14="http://schemas.microsoft.com/office/powerpoint/2010/main" val="93110802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t-EE" dirty="0"/>
              <a:t>Mis tegevusi üldjuhul teete koolitajate professionaalsuse tõstmiseks ja arendamiseks? Millised koolitamisalased oskused vajavad arendamist? </a:t>
            </a:r>
          </a:p>
          <a:p>
            <a:pPr marL="171450" indent="-171450">
              <a:buFont typeface="Arial" panose="020B0604020202020204" pitchFamily="34" charset="0"/>
              <a:buChar char="•"/>
            </a:pPr>
            <a:r>
              <a:rPr lang="et-EE" dirty="0"/>
              <a:t>Millised on koolitajate haridusvõimalused (tasemeõpe ja täiendõppe võimalused)? </a:t>
            </a:r>
          </a:p>
          <a:p>
            <a:pPr marL="171450" indent="-171450">
              <a:buFont typeface="Arial" panose="020B0604020202020204" pitchFamily="34" charset="0"/>
              <a:buChar char="•"/>
            </a:pPr>
            <a:r>
              <a:rPr lang="et-EE" dirty="0"/>
              <a:t>Kas olete külastanud Euroopa täiskasvanuhariduse veebikeskkonda EPALE aadressil https://epale.ec.europa.eu/et? </a:t>
            </a:r>
          </a:p>
          <a:p>
            <a:pPr marL="171450" indent="-171450">
              <a:buFont typeface="Arial" panose="020B0604020202020204" pitchFamily="34" charset="0"/>
              <a:buChar char="•"/>
            </a:pPr>
            <a:r>
              <a:rPr lang="et-EE" dirty="0"/>
              <a:t>Milliseid on koolitusi või muid väliseid arendusteenuseid te koolitajate arendamiseks lisaks vajalikuks peaksite/sooviksite, mida täna turul on vähe või üldse mitte?</a:t>
            </a:r>
          </a:p>
          <a:p>
            <a:pPr marL="171450" indent="-171450">
              <a:buFont typeface="Arial" panose="020B0604020202020204" pitchFamily="34" charset="0"/>
              <a:buChar char="•"/>
            </a:pPr>
            <a:r>
              <a:rPr lang="et-EE" dirty="0"/>
              <a:t>Milliseks hindate oma koolitajate koolitamisalaste oskuste (täiskasvanute koolitaja kutseoskuste) taset? </a:t>
            </a:r>
          </a:p>
          <a:p>
            <a:pPr marL="171450" indent="-171450">
              <a:buFont typeface="Arial" panose="020B0604020202020204" pitchFamily="34" charset="0"/>
              <a:buChar char="•"/>
            </a:pPr>
            <a:r>
              <a:rPr lang="et-EE" dirty="0"/>
              <a:t>Kui oluline on osalemine erinevates võrgustikes? Kas ja millistes osalete? Millist tuge ootaksite Eesti Koolitus- ja konsultatsioonifirmade Liidult?</a:t>
            </a:r>
          </a:p>
          <a:p>
            <a:endParaRPr lang="et-EE" dirty="0"/>
          </a:p>
        </p:txBody>
      </p:sp>
      <p:sp>
        <p:nvSpPr>
          <p:cNvPr id="4" name="Slide Number Placeholder 3"/>
          <p:cNvSpPr>
            <a:spLocks noGrp="1"/>
          </p:cNvSpPr>
          <p:nvPr>
            <p:ph type="sldNum" sz="quarter" idx="5"/>
          </p:nvPr>
        </p:nvSpPr>
        <p:spPr/>
        <p:txBody>
          <a:bodyPr/>
          <a:lstStyle/>
          <a:p>
            <a:fld id="{CD9F4681-1833-4745-8DEC-ED065C73D591}" type="slidenum">
              <a:rPr lang="et-EE" smtClean="0"/>
              <a:t>35</a:t>
            </a:fld>
            <a:endParaRPr lang="et-EE"/>
          </a:p>
        </p:txBody>
      </p:sp>
    </p:spTree>
    <p:extLst>
      <p:ext uri="{BB962C8B-B14F-4D97-AF65-F5344CB8AC3E}">
        <p14:creationId xmlns:p14="http://schemas.microsoft.com/office/powerpoint/2010/main" val="966873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t-EE" sz="1200" dirty="0"/>
          </a:p>
          <a:p>
            <a:endParaRPr lang="et-EE" dirty="0"/>
          </a:p>
        </p:txBody>
      </p:sp>
      <p:sp>
        <p:nvSpPr>
          <p:cNvPr id="4" name="Slide Number Placeholder 3"/>
          <p:cNvSpPr>
            <a:spLocks noGrp="1"/>
          </p:cNvSpPr>
          <p:nvPr>
            <p:ph type="sldNum" sz="quarter" idx="5"/>
          </p:nvPr>
        </p:nvSpPr>
        <p:spPr/>
        <p:txBody>
          <a:bodyPr/>
          <a:lstStyle/>
          <a:p>
            <a:fld id="{CD9F4681-1833-4745-8DEC-ED065C73D591}" type="slidenum">
              <a:rPr lang="et-EE" smtClean="0"/>
              <a:t>5</a:t>
            </a:fld>
            <a:endParaRPr lang="et-EE"/>
          </a:p>
        </p:txBody>
      </p:sp>
    </p:spTree>
    <p:extLst>
      <p:ext uri="{BB962C8B-B14F-4D97-AF65-F5344CB8AC3E}">
        <p14:creationId xmlns:p14="http://schemas.microsoft.com/office/powerpoint/2010/main" val="1699073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5"/>
          </p:nvPr>
        </p:nvSpPr>
        <p:spPr/>
        <p:txBody>
          <a:bodyPr/>
          <a:lstStyle/>
          <a:p>
            <a:fld id="{CD9F4681-1833-4745-8DEC-ED065C73D591}" type="slidenum">
              <a:rPr lang="et-EE" smtClean="0"/>
              <a:t>6</a:t>
            </a:fld>
            <a:endParaRPr lang="et-EE"/>
          </a:p>
        </p:txBody>
      </p:sp>
    </p:spTree>
    <p:extLst>
      <p:ext uri="{BB962C8B-B14F-4D97-AF65-F5344CB8AC3E}">
        <p14:creationId xmlns:p14="http://schemas.microsoft.com/office/powerpoint/2010/main" val="10921029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a:t>Ligikaudu 25% ärikoolitajatest ja autokoolidest ning 50% huvikoolitajatest on aastakäibega alla 20 tuhande euro</a:t>
            </a:r>
          </a:p>
          <a:p>
            <a:r>
              <a:rPr lang="et-EE" dirty="0"/>
              <a:t>Ligikaudu 45% ärikoolitajatest, 60% autokoolidest ning 75% huvikoolitajatest on aastakäibega alla 40 tuhande euro </a:t>
            </a:r>
          </a:p>
          <a:p>
            <a:endParaRPr lang="et-EE" dirty="0"/>
          </a:p>
          <a:p>
            <a:r>
              <a:rPr lang="et-EE" dirty="0"/>
              <a:t>Lisaks küsitlusele toimus 2 fookusgrupi intervjuud koolitusettevõtete esindajatega</a:t>
            </a:r>
          </a:p>
        </p:txBody>
      </p:sp>
      <p:sp>
        <p:nvSpPr>
          <p:cNvPr id="4" name="Slide Number Placeholder 3"/>
          <p:cNvSpPr>
            <a:spLocks noGrp="1"/>
          </p:cNvSpPr>
          <p:nvPr>
            <p:ph type="sldNum" sz="quarter" idx="5"/>
          </p:nvPr>
        </p:nvSpPr>
        <p:spPr/>
        <p:txBody>
          <a:bodyPr/>
          <a:lstStyle/>
          <a:p>
            <a:fld id="{CD9F4681-1833-4745-8DEC-ED065C73D591}" type="slidenum">
              <a:rPr lang="et-EE" smtClean="0"/>
              <a:t>7</a:t>
            </a:fld>
            <a:endParaRPr lang="et-EE"/>
          </a:p>
        </p:txBody>
      </p:sp>
    </p:spTree>
    <p:extLst>
      <p:ext uri="{BB962C8B-B14F-4D97-AF65-F5344CB8AC3E}">
        <p14:creationId xmlns:p14="http://schemas.microsoft.com/office/powerpoint/2010/main" val="36251258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5"/>
          </p:nvPr>
        </p:nvSpPr>
        <p:spPr/>
        <p:txBody>
          <a:bodyPr/>
          <a:lstStyle/>
          <a:p>
            <a:fld id="{CD9F4681-1833-4745-8DEC-ED065C73D591}" type="slidenum">
              <a:rPr lang="et-EE" smtClean="0"/>
              <a:t>8</a:t>
            </a:fld>
            <a:endParaRPr lang="et-EE"/>
          </a:p>
        </p:txBody>
      </p:sp>
    </p:spTree>
    <p:extLst>
      <p:ext uri="{BB962C8B-B14F-4D97-AF65-F5344CB8AC3E}">
        <p14:creationId xmlns:p14="http://schemas.microsoft.com/office/powerpoint/2010/main" val="22403312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t-EE" dirty="0"/>
              <a:t>Ligikaudu 25% ärikoolitajatest ja autokoolidest ning 50% huvikoolitajatest on aastakäibega alla 20 tuhande euro ning ligikaudu 45% ärikoolitajatest, 60% autokoolidest ning 75% huvikoolitajatest on aastakäibega alla 40 tuhande euro.</a:t>
            </a:r>
          </a:p>
        </p:txBody>
      </p:sp>
      <p:sp>
        <p:nvSpPr>
          <p:cNvPr id="4" name="Slide Number Placeholder 3"/>
          <p:cNvSpPr>
            <a:spLocks noGrp="1"/>
          </p:cNvSpPr>
          <p:nvPr>
            <p:ph type="sldNum" sz="quarter" idx="5"/>
          </p:nvPr>
        </p:nvSpPr>
        <p:spPr/>
        <p:txBody>
          <a:bodyPr/>
          <a:lstStyle/>
          <a:p>
            <a:fld id="{CD9F4681-1833-4745-8DEC-ED065C73D591}" type="slidenum">
              <a:rPr lang="et-EE" smtClean="0"/>
              <a:t>9</a:t>
            </a:fld>
            <a:endParaRPr lang="et-EE"/>
          </a:p>
        </p:txBody>
      </p:sp>
    </p:spTree>
    <p:extLst>
      <p:ext uri="{BB962C8B-B14F-4D97-AF65-F5344CB8AC3E}">
        <p14:creationId xmlns:p14="http://schemas.microsoft.com/office/powerpoint/2010/main" val="9231361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t-EE" dirty="0"/>
              <a:t>Ligikaudu 25% ärikoolitajatest ja autokoolidest ning 50% huvikoolitajatest on aastakäibega alla 20 tuhande euro ning ligikaudu 45% ärikoolitajatest, 60% autokoolidest ning 75% huvikoolitajatest on aastakäibega alla 40 tuhande euro.</a:t>
            </a:r>
          </a:p>
        </p:txBody>
      </p:sp>
      <p:sp>
        <p:nvSpPr>
          <p:cNvPr id="4" name="Slide Number Placeholder 3"/>
          <p:cNvSpPr>
            <a:spLocks noGrp="1"/>
          </p:cNvSpPr>
          <p:nvPr>
            <p:ph type="sldNum" sz="quarter" idx="5"/>
          </p:nvPr>
        </p:nvSpPr>
        <p:spPr/>
        <p:txBody>
          <a:bodyPr/>
          <a:lstStyle/>
          <a:p>
            <a:fld id="{CD9F4681-1833-4745-8DEC-ED065C73D591}" type="slidenum">
              <a:rPr lang="et-EE" smtClean="0"/>
              <a:t>10</a:t>
            </a:fld>
            <a:endParaRPr lang="et-EE"/>
          </a:p>
        </p:txBody>
      </p:sp>
    </p:spTree>
    <p:extLst>
      <p:ext uri="{BB962C8B-B14F-4D97-AF65-F5344CB8AC3E}">
        <p14:creationId xmlns:p14="http://schemas.microsoft.com/office/powerpoint/2010/main" val="923136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C9F4A-C89D-9FA6-3795-9E8EF870C6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FCDEFA-A429-B4D4-C6E0-850AF946C4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6961346-4C0B-1197-68C6-DDD02AF17449}"/>
              </a:ext>
            </a:extLst>
          </p:cNvPr>
          <p:cNvSpPr>
            <a:spLocks noGrp="1"/>
          </p:cNvSpPr>
          <p:nvPr>
            <p:ph type="dt" sz="half" idx="10"/>
          </p:nvPr>
        </p:nvSpPr>
        <p:spPr/>
        <p:txBody>
          <a:bodyPr/>
          <a:lstStyle/>
          <a:p>
            <a:fld id="{6425F7C3-BAF2-4FA9-8E81-2D7ABCB716FC}" type="datetimeFigureOut">
              <a:rPr lang="en-US" smtClean="0"/>
              <a:t>10/5/2023</a:t>
            </a:fld>
            <a:endParaRPr lang="en-US"/>
          </a:p>
        </p:txBody>
      </p:sp>
      <p:sp>
        <p:nvSpPr>
          <p:cNvPr id="5" name="Footer Placeholder 4">
            <a:extLst>
              <a:ext uri="{FF2B5EF4-FFF2-40B4-BE49-F238E27FC236}">
                <a16:creationId xmlns:a16="http://schemas.microsoft.com/office/drawing/2014/main" id="{542F1D5C-D26A-205B-B658-9665A3088B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36691A-A220-81B9-677D-10B04E8B71E0}"/>
              </a:ext>
            </a:extLst>
          </p:cNvPr>
          <p:cNvSpPr>
            <a:spLocks noGrp="1"/>
          </p:cNvSpPr>
          <p:nvPr>
            <p:ph type="sldNum" sz="quarter" idx="12"/>
          </p:nvPr>
        </p:nvSpPr>
        <p:spPr/>
        <p:txBody>
          <a:bodyPr/>
          <a:lstStyle/>
          <a:p>
            <a:fld id="{14F14D21-F7C9-445C-B37A-AB61AEA37E58}" type="slidenum">
              <a:rPr lang="en-US" smtClean="0"/>
              <a:t>‹#›</a:t>
            </a:fld>
            <a:endParaRPr lang="en-US"/>
          </a:p>
        </p:txBody>
      </p:sp>
    </p:spTree>
    <p:extLst>
      <p:ext uri="{BB962C8B-B14F-4D97-AF65-F5344CB8AC3E}">
        <p14:creationId xmlns:p14="http://schemas.microsoft.com/office/powerpoint/2010/main" val="3343907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3178D-AB14-5C71-15C5-B89AC65628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E072BC0-CB5A-76A4-FFDD-5F53C224444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60D7B7-4484-6269-7BB1-770A5EF1A7DF}"/>
              </a:ext>
            </a:extLst>
          </p:cNvPr>
          <p:cNvSpPr>
            <a:spLocks noGrp="1"/>
          </p:cNvSpPr>
          <p:nvPr>
            <p:ph type="dt" sz="half" idx="10"/>
          </p:nvPr>
        </p:nvSpPr>
        <p:spPr/>
        <p:txBody>
          <a:bodyPr/>
          <a:lstStyle/>
          <a:p>
            <a:fld id="{6425F7C3-BAF2-4FA9-8E81-2D7ABCB716FC}" type="datetimeFigureOut">
              <a:rPr lang="en-US" smtClean="0"/>
              <a:t>10/5/2023</a:t>
            </a:fld>
            <a:endParaRPr lang="en-US"/>
          </a:p>
        </p:txBody>
      </p:sp>
      <p:sp>
        <p:nvSpPr>
          <p:cNvPr id="5" name="Footer Placeholder 4">
            <a:extLst>
              <a:ext uri="{FF2B5EF4-FFF2-40B4-BE49-F238E27FC236}">
                <a16:creationId xmlns:a16="http://schemas.microsoft.com/office/drawing/2014/main" id="{8D24FA31-A72E-EB6E-C767-954E238E3C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68FD38-85D2-EDF7-7D55-A5B2765588FE}"/>
              </a:ext>
            </a:extLst>
          </p:cNvPr>
          <p:cNvSpPr>
            <a:spLocks noGrp="1"/>
          </p:cNvSpPr>
          <p:nvPr>
            <p:ph type="sldNum" sz="quarter" idx="12"/>
          </p:nvPr>
        </p:nvSpPr>
        <p:spPr/>
        <p:txBody>
          <a:bodyPr/>
          <a:lstStyle/>
          <a:p>
            <a:fld id="{14F14D21-F7C9-445C-B37A-AB61AEA37E58}" type="slidenum">
              <a:rPr lang="en-US" smtClean="0"/>
              <a:t>‹#›</a:t>
            </a:fld>
            <a:endParaRPr lang="en-US"/>
          </a:p>
        </p:txBody>
      </p:sp>
    </p:spTree>
    <p:extLst>
      <p:ext uri="{BB962C8B-B14F-4D97-AF65-F5344CB8AC3E}">
        <p14:creationId xmlns:p14="http://schemas.microsoft.com/office/powerpoint/2010/main" val="2819469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997840-5053-DC86-376D-28D2605FD56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EF58329-3A3F-3421-A112-BBD3DCE4085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E5E635-7001-316C-9541-FBBD36732596}"/>
              </a:ext>
            </a:extLst>
          </p:cNvPr>
          <p:cNvSpPr>
            <a:spLocks noGrp="1"/>
          </p:cNvSpPr>
          <p:nvPr>
            <p:ph type="dt" sz="half" idx="10"/>
          </p:nvPr>
        </p:nvSpPr>
        <p:spPr/>
        <p:txBody>
          <a:bodyPr/>
          <a:lstStyle/>
          <a:p>
            <a:fld id="{6425F7C3-BAF2-4FA9-8E81-2D7ABCB716FC}" type="datetimeFigureOut">
              <a:rPr lang="en-US" smtClean="0"/>
              <a:t>10/5/2023</a:t>
            </a:fld>
            <a:endParaRPr lang="en-US"/>
          </a:p>
        </p:txBody>
      </p:sp>
      <p:sp>
        <p:nvSpPr>
          <p:cNvPr id="5" name="Footer Placeholder 4">
            <a:extLst>
              <a:ext uri="{FF2B5EF4-FFF2-40B4-BE49-F238E27FC236}">
                <a16:creationId xmlns:a16="http://schemas.microsoft.com/office/drawing/2014/main" id="{89B70C7E-5625-2F9A-CCE4-1C5869884F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7DA473-4963-EB01-DC35-24B8C82BB881}"/>
              </a:ext>
            </a:extLst>
          </p:cNvPr>
          <p:cNvSpPr>
            <a:spLocks noGrp="1"/>
          </p:cNvSpPr>
          <p:nvPr>
            <p:ph type="sldNum" sz="quarter" idx="12"/>
          </p:nvPr>
        </p:nvSpPr>
        <p:spPr/>
        <p:txBody>
          <a:bodyPr/>
          <a:lstStyle/>
          <a:p>
            <a:fld id="{14F14D21-F7C9-445C-B37A-AB61AEA37E58}" type="slidenum">
              <a:rPr lang="en-US" smtClean="0"/>
              <a:t>‹#›</a:t>
            </a:fld>
            <a:endParaRPr lang="en-US"/>
          </a:p>
        </p:txBody>
      </p:sp>
    </p:spTree>
    <p:extLst>
      <p:ext uri="{BB962C8B-B14F-4D97-AF65-F5344CB8AC3E}">
        <p14:creationId xmlns:p14="http://schemas.microsoft.com/office/powerpoint/2010/main" val="3960199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86F1A-234C-E9B0-69E6-1C9E48A7F9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55677B-6392-0574-F329-C9BC4E8B844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F67186-832E-D5C7-5452-DD9CA1C905EA}"/>
              </a:ext>
            </a:extLst>
          </p:cNvPr>
          <p:cNvSpPr>
            <a:spLocks noGrp="1"/>
          </p:cNvSpPr>
          <p:nvPr>
            <p:ph type="dt" sz="half" idx="10"/>
          </p:nvPr>
        </p:nvSpPr>
        <p:spPr/>
        <p:txBody>
          <a:bodyPr/>
          <a:lstStyle/>
          <a:p>
            <a:fld id="{6425F7C3-BAF2-4FA9-8E81-2D7ABCB716FC}" type="datetimeFigureOut">
              <a:rPr lang="en-US" smtClean="0"/>
              <a:t>10/5/2023</a:t>
            </a:fld>
            <a:endParaRPr lang="en-US"/>
          </a:p>
        </p:txBody>
      </p:sp>
      <p:sp>
        <p:nvSpPr>
          <p:cNvPr id="5" name="Footer Placeholder 4">
            <a:extLst>
              <a:ext uri="{FF2B5EF4-FFF2-40B4-BE49-F238E27FC236}">
                <a16:creationId xmlns:a16="http://schemas.microsoft.com/office/drawing/2014/main" id="{666D83D5-5819-79B5-ACC5-169A33F4EA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227628-9F4A-C35B-63C8-467FE9191CC2}"/>
              </a:ext>
            </a:extLst>
          </p:cNvPr>
          <p:cNvSpPr>
            <a:spLocks noGrp="1"/>
          </p:cNvSpPr>
          <p:nvPr>
            <p:ph type="sldNum" sz="quarter" idx="12"/>
          </p:nvPr>
        </p:nvSpPr>
        <p:spPr/>
        <p:txBody>
          <a:bodyPr/>
          <a:lstStyle/>
          <a:p>
            <a:fld id="{14F14D21-F7C9-445C-B37A-AB61AEA37E58}" type="slidenum">
              <a:rPr lang="en-US" smtClean="0"/>
              <a:t>‹#›</a:t>
            </a:fld>
            <a:endParaRPr lang="en-US"/>
          </a:p>
        </p:txBody>
      </p:sp>
    </p:spTree>
    <p:extLst>
      <p:ext uri="{BB962C8B-B14F-4D97-AF65-F5344CB8AC3E}">
        <p14:creationId xmlns:p14="http://schemas.microsoft.com/office/powerpoint/2010/main" val="2155716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B8FE2-33B5-B5E1-EADF-5A34470587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D01B8E3-2686-AA46-5205-0C0627816E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E42057C-9A12-191F-E319-7843CA2484A6}"/>
              </a:ext>
            </a:extLst>
          </p:cNvPr>
          <p:cNvSpPr>
            <a:spLocks noGrp="1"/>
          </p:cNvSpPr>
          <p:nvPr>
            <p:ph type="dt" sz="half" idx="10"/>
          </p:nvPr>
        </p:nvSpPr>
        <p:spPr/>
        <p:txBody>
          <a:bodyPr/>
          <a:lstStyle/>
          <a:p>
            <a:fld id="{6425F7C3-BAF2-4FA9-8E81-2D7ABCB716FC}" type="datetimeFigureOut">
              <a:rPr lang="en-US" smtClean="0"/>
              <a:t>10/5/2023</a:t>
            </a:fld>
            <a:endParaRPr lang="en-US"/>
          </a:p>
        </p:txBody>
      </p:sp>
      <p:sp>
        <p:nvSpPr>
          <p:cNvPr id="5" name="Footer Placeholder 4">
            <a:extLst>
              <a:ext uri="{FF2B5EF4-FFF2-40B4-BE49-F238E27FC236}">
                <a16:creationId xmlns:a16="http://schemas.microsoft.com/office/drawing/2014/main" id="{A7F7AE3A-7A4B-178C-958E-92B6A6DB4C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3B51C0-26DA-16EA-B71D-2E3C4E63E5A3}"/>
              </a:ext>
            </a:extLst>
          </p:cNvPr>
          <p:cNvSpPr>
            <a:spLocks noGrp="1"/>
          </p:cNvSpPr>
          <p:nvPr>
            <p:ph type="sldNum" sz="quarter" idx="12"/>
          </p:nvPr>
        </p:nvSpPr>
        <p:spPr/>
        <p:txBody>
          <a:bodyPr/>
          <a:lstStyle/>
          <a:p>
            <a:fld id="{14F14D21-F7C9-445C-B37A-AB61AEA37E58}" type="slidenum">
              <a:rPr lang="en-US" smtClean="0"/>
              <a:t>‹#›</a:t>
            </a:fld>
            <a:endParaRPr lang="en-US"/>
          </a:p>
        </p:txBody>
      </p:sp>
    </p:spTree>
    <p:extLst>
      <p:ext uri="{BB962C8B-B14F-4D97-AF65-F5344CB8AC3E}">
        <p14:creationId xmlns:p14="http://schemas.microsoft.com/office/powerpoint/2010/main" val="1770559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36AF4-B6BA-9A55-A77E-7CCC95B8C3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17861E-B622-059A-E9C3-1926D41E4E1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03CF978-DB04-3E91-4D87-C01F61924E0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FA3BD2-74D7-ABAF-A2F3-377E203F6821}"/>
              </a:ext>
            </a:extLst>
          </p:cNvPr>
          <p:cNvSpPr>
            <a:spLocks noGrp="1"/>
          </p:cNvSpPr>
          <p:nvPr>
            <p:ph type="dt" sz="half" idx="10"/>
          </p:nvPr>
        </p:nvSpPr>
        <p:spPr/>
        <p:txBody>
          <a:bodyPr/>
          <a:lstStyle/>
          <a:p>
            <a:fld id="{6425F7C3-BAF2-4FA9-8E81-2D7ABCB716FC}" type="datetimeFigureOut">
              <a:rPr lang="en-US" smtClean="0"/>
              <a:t>10/5/2023</a:t>
            </a:fld>
            <a:endParaRPr lang="en-US"/>
          </a:p>
        </p:txBody>
      </p:sp>
      <p:sp>
        <p:nvSpPr>
          <p:cNvPr id="6" name="Footer Placeholder 5">
            <a:extLst>
              <a:ext uri="{FF2B5EF4-FFF2-40B4-BE49-F238E27FC236}">
                <a16:creationId xmlns:a16="http://schemas.microsoft.com/office/drawing/2014/main" id="{3E229385-8F8E-6DE7-E410-0FE11D12F8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1124E7-4CDA-9E71-3FAA-B6E9B2A5F57F}"/>
              </a:ext>
            </a:extLst>
          </p:cNvPr>
          <p:cNvSpPr>
            <a:spLocks noGrp="1"/>
          </p:cNvSpPr>
          <p:nvPr>
            <p:ph type="sldNum" sz="quarter" idx="12"/>
          </p:nvPr>
        </p:nvSpPr>
        <p:spPr/>
        <p:txBody>
          <a:bodyPr/>
          <a:lstStyle/>
          <a:p>
            <a:fld id="{14F14D21-F7C9-445C-B37A-AB61AEA37E58}" type="slidenum">
              <a:rPr lang="en-US" smtClean="0"/>
              <a:t>‹#›</a:t>
            </a:fld>
            <a:endParaRPr lang="en-US"/>
          </a:p>
        </p:txBody>
      </p:sp>
    </p:spTree>
    <p:extLst>
      <p:ext uri="{BB962C8B-B14F-4D97-AF65-F5344CB8AC3E}">
        <p14:creationId xmlns:p14="http://schemas.microsoft.com/office/powerpoint/2010/main" val="769223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D4B53-FEFD-65D7-06DA-E2AE37E2952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086EB77-ECDB-7F66-4C77-5E48D4DB6D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C10953-167F-A40B-DC29-81A17AD0CD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A7C63AC-4CD2-ABA5-76C8-377CBC9364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5F48BE0-C052-A09D-F881-84F53A71C6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6818B13-287B-E729-A2EA-441512513B09}"/>
              </a:ext>
            </a:extLst>
          </p:cNvPr>
          <p:cNvSpPr>
            <a:spLocks noGrp="1"/>
          </p:cNvSpPr>
          <p:nvPr>
            <p:ph type="dt" sz="half" idx="10"/>
          </p:nvPr>
        </p:nvSpPr>
        <p:spPr/>
        <p:txBody>
          <a:bodyPr/>
          <a:lstStyle/>
          <a:p>
            <a:fld id="{6425F7C3-BAF2-4FA9-8E81-2D7ABCB716FC}" type="datetimeFigureOut">
              <a:rPr lang="en-US" smtClean="0"/>
              <a:t>10/5/2023</a:t>
            </a:fld>
            <a:endParaRPr lang="en-US"/>
          </a:p>
        </p:txBody>
      </p:sp>
      <p:sp>
        <p:nvSpPr>
          <p:cNvPr id="8" name="Footer Placeholder 7">
            <a:extLst>
              <a:ext uri="{FF2B5EF4-FFF2-40B4-BE49-F238E27FC236}">
                <a16:creationId xmlns:a16="http://schemas.microsoft.com/office/drawing/2014/main" id="{E35BC020-F562-FE1A-16B2-9A0C965EEC8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40EAF3F-8AE2-0A10-0374-841388F9E76B}"/>
              </a:ext>
            </a:extLst>
          </p:cNvPr>
          <p:cNvSpPr>
            <a:spLocks noGrp="1"/>
          </p:cNvSpPr>
          <p:nvPr>
            <p:ph type="sldNum" sz="quarter" idx="12"/>
          </p:nvPr>
        </p:nvSpPr>
        <p:spPr/>
        <p:txBody>
          <a:bodyPr/>
          <a:lstStyle/>
          <a:p>
            <a:fld id="{14F14D21-F7C9-445C-B37A-AB61AEA37E58}" type="slidenum">
              <a:rPr lang="en-US" smtClean="0"/>
              <a:t>‹#›</a:t>
            </a:fld>
            <a:endParaRPr lang="en-US"/>
          </a:p>
        </p:txBody>
      </p:sp>
    </p:spTree>
    <p:extLst>
      <p:ext uri="{BB962C8B-B14F-4D97-AF65-F5344CB8AC3E}">
        <p14:creationId xmlns:p14="http://schemas.microsoft.com/office/powerpoint/2010/main" val="1232753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C8FC6-DCEB-E716-191C-E45253C4CA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E8C4047-E9B3-353C-3CF6-3EA9734A7984}"/>
              </a:ext>
            </a:extLst>
          </p:cNvPr>
          <p:cNvSpPr>
            <a:spLocks noGrp="1"/>
          </p:cNvSpPr>
          <p:nvPr>
            <p:ph type="dt" sz="half" idx="10"/>
          </p:nvPr>
        </p:nvSpPr>
        <p:spPr/>
        <p:txBody>
          <a:bodyPr/>
          <a:lstStyle/>
          <a:p>
            <a:fld id="{6425F7C3-BAF2-4FA9-8E81-2D7ABCB716FC}" type="datetimeFigureOut">
              <a:rPr lang="en-US" smtClean="0"/>
              <a:t>10/5/2023</a:t>
            </a:fld>
            <a:endParaRPr lang="en-US"/>
          </a:p>
        </p:txBody>
      </p:sp>
      <p:sp>
        <p:nvSpPr>
          <p:cNvPr id="4" name="Footer Placeholder 3">
            <a:extLst>
              <a:ext uri="{FF2B5EF4-FFF2-40B4-BE49-F238E27FC236}">
                <a16:creationId xmlns:a16="http://schemas.microsoft.com/office/drawing/2014/main" id="{2643F603-32C1-F38A-46B9-EDD5DE9905E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749AFBE-CBD2-279E-1651-86F65BBC7FBA}"/>
              </a:ext>
            </a:extLst>
          </p:cNvPr>
          <p:cNvSpPr>
            <a:spLocks noGrp="1"/>
          </p:cNvSpPr>
          <p:nvPr>
            <p:ph type="sldNum" sz="quarter" idx="12"/>
          </p:nvPr>
        </p:nvSpPr>
        <p:spPr/>
        <p:txBody>
          <a:bodyPr/>
          <a:lstStyle/>
          <a:p>
            <a:fld id="{14F14D21-F7C9-445C-B37A-AB61AEA37E58}" type="slidenum">
              <a:rPr lang="en-US" smtClean="0"/>
              <a:t>‹#›</a:t>
            </a:fld>
            <a:endParaRPr lang="en-US"/>
          </a:p>
        </p:txBody>
      </p:sp>
    </p:spTree>
    <p:extLst>
      <p:ext uri="{BB962C8B-B14F-4D97-AF65-F5344CB8AC3E}">
        <p14:creationId xmlns:p14="http://schemas.microsoft.com/office/powerpoint/2010/main" val="4025331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211822-F201-0F2C-7809-26D25A8DC37E}"/>
              </a:ext>
            </a:extLst>
          </p:cNvPr>
          <p:cNvSpPr>
            <a:spLocks noGrp="1"/>
          </p:cNvSpPr>
          <p:nvPr>
            <p:ph type="dt" sz="half" idx="10"/>
          </p:nvPr>
        </p:nvSpPr>
        <p:spPr/>
        <p:txBody>
          <a:bodyPr/>
          <a:lstStyle/>
          <a:p>
            <a:fld id="{6425F7C3-BAF2-4FA9-8E81-2D7ABCB716FC}" type="datetimeFigureOut">
              <a:rPr lang="en-US" smtClean="0"/>
              <a:t>10/5/2023</a:t>
            </a:fld>
            <a:endParaRPr lang="en-US"/>
          </a:p>
        </p:txBody>
      </p:sp>
      <p:sp>
        <p:nvSpPr>
          <p:cNvPr id="3" name="Footer Placeholder 2">
            <a:extLst>
              <a:ext uri="{FF2B5EF4-FFF2-40B4-BE49-F238E27FC236}">
                <a16:creationId xmlns:a16="http://schemas.microsoft.com/office/drawing/2014/main" id="{C3E264B4-781F-ECE7-C30E-35ADC64E8C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B6D0112-8A88-A8F5-53FE-AC53FE8F9594}"/>
              </a:ext>
            </a:extLst>
          </p:cNvPr>
          <p:cNvSpPr>
            <a:spLocks noGrp="1"/>
          </p:cNvSpPr>
          <p:nvPr>
            <p:ph type="sldNum" sz="quarter" idx="12"/>
          </p:nvPr>
        </p:nvSpPr>
        <p:spPr/>
        <p:txBody>
          <a:bodyPr/>
          <a:lstStyle/>
          <a:p>
            <a:fld id="{14F14D21-F7C9-445C-B37A-AB61AEA37E58}" type="slidenum">
              <a:rPr lang="en-US" smtClean="0"/>
              <a:t>‹#›</a:t>
            </a:fld>
            <a:endParaRPr lang="en-US"/>
          </a:p>
        </p:txBody>
      </p:sp>
    </p:spTree>
    <p:extLst>
      <p:ext uri="{BB962C8B-B14F-4D97-AF65-F5344CB8AC3E}">
        <p14:creationId xmlns:p14="http://schemas.microsoft.com/office/powerpoint/2010/main" val="1196730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17487-4510-44FA-43CE-CF3110BFFE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E832F46-16A7-2FA5-C2A0-D76638CCA2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D048B34-3052-9672-0BEF-C77532D333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8872DB-101F-4F8F-6D65-89814F2CF5C9}"/>
              </a:ext>
            </a:extLst>
          </p:cNvPr>
          <p:cNvSpPr>
            <a:spLocks noGrp="1"/>
          </p:cNvSpPr>
          <p:nvPr>
            <p:ph type="dt" sz="half" idx="10"/>
          </p:nvPr>
        </p:nvSpPr>
        <p:spPr/>
        <p:txBody>
          <a:bodyPr/>
          <a:lstStyle/>
          <a:p>
            <a:fld id="{6425F7C3-BAF2-4FA9-8E81-2D7ABCB716FC}" type="datetimeFigureOut">
              <a:rPr lang="en-US" smtClean="0"/>
              <a:t>10/5/2023</a:t>
            </a:fld>
            <a:endParaRPr lang="en-US"/>
          </a:p>
        </p:txBody>
      </p:sp>
      <p:sp>
        <p:nvSpPr>
          <p:cNvPr id="6" name="Footer Placeholder 5">
            <a:extLst>
              <a:ext uri="{FF2B5EF4-FFF2-40B4-BE49-F238E27FC236}">
                <a16:creationId xmlns:a16="http://schemas.microsoft.com/office/drawing/2014/main" id="{1369B687-5DBE-A8B8-8093-804AAE8EEA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E0ADB8-F65E-FD35-4288-9A4EFB26F1C9}"/>
              </a:ext>
            </a:extLst>
          </p:cNvPr>
          <p:cNvSpPr>
            <a:spLocks noGrp="1"/>
          </p:cNvSpPr>
          <p:nvPr>
            <p:ph type="sldNum" sz="quarter" idx="12"/>
          </p:nvPr>
        </p:nvSpPr>
        <p:spPr/>
        <p:txBody>
          <a:bodyPr/>
          <a:lstStyle/>
          <a:p>
            <a:fld id="{14F14D21-F7C9-445C-B37A-AB61AEA37E58}" type="slidenum">
              <a:rPr lang="en-US" smtClean="0"/>
              <a:t>‹#›</a:t>
            </a:fld>
            <a:endParaRPr lang="en-US"/>
          </a:p>
        </p:txBody>
      </p:sp>
    </p:spTree>
    <p:extLst>
      <p:ext uri="{BB962C8B-B14F-4D97-AF65-F5344CB8AC3E}">
        <p14:creationId xmlns:p14="http://schemas.microsoft.com/office/powerpoint/2010/main" val="90031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8DFB3-03BF-E7D4-1DFB-870F0F7667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836E2C9-E12F-2FE5-D883-283A051E9C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77817F7-170F-A6EE-6C13-31EAFEF5AA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8C41DF-D745-4E57-2B75-8A56D7D53CED}"/>
              </a:ext>
            </a:extLst>
          </p:cNvPr>
          <p:cNvSpPr>
            <a:spLocks noGrp="1"/>
          </p:cNvSpPr>
          <p:nvPr>
            <p:ph type="dt" sz="half" idx="10"/>
          </p:nvPr>
        </p:nvSpPr>
        <p:spPr/>
        <p:txBody>
          <a:bodyPr/>
          <a:lstStyle/>
          <a:p>
            <a:fld id="{6425F7C3-BAF2-4FA9-8E81-2D7ABCB716FC}" type="datetimeFigureOut">
              <a:rPr lang="en-US" smtClean="0"/>
              <a:t>10/5/2023</a:t>
            </a:fld>
            <a:endParaRPr lang="en-US"/>
          </a:p>
        </p:txBody>
      </p:sp>
      <p:sp>
        <p:nvSpPr>
          <p:cNvPr id="6" name="Footer Placeholder 5">
            <a:extLst>
              <a:ext uri="{FF2B5EF4-FFF2-40B4-BE49-F238E27FC236}">
                <a16:creationId xmlns:a16="http://schemas.microsoft.com/office/drawing/2014/main" id="{31F48EAA-5479-CF34-3A27-D901DFD541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6CEF2C-4711-73CD-A234-23340FA25D38}"/>
              </a:ext>
            </a:extLst>
          </p:cNvPr>
          <p:cNvSpPr>
            <a:spLocks noGrp="1"/>
          </p:cNvSpPr>
          <p:nvPr>
            <p:ph type="sldNum" sz="quarter" idx="12"/>
          </p:nvPr>
        </p:nvSpPr>
        <p:spPr/>
        <p:txBody>
          <a:bodyPr/>
          <a:lstStyle/>
          <a:p>
            <a:fld id="{14F14D21-F7C9-445C-B37A-AB61AEA37E58}" type="slidenum">
              <a:rPr lang="en-US" smtClean="0"/>
              <a:t>‹#›</a:t>
            </a:fld>
            <a:endParaRPr lang="en-US"/>
          </a:p>
        </p:txBody>
      </p:sp>
    </p:spTree>
    <p:extLst>
      <p:ext uri="{BB962C8B-B14F-4D97-AF65-F5344CB8AC3E}">
        <p14:creationId xmlns:p14="http://schemas.microsoft.com/office/powerpoint/2010/main" val="602821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1A1DCE-212A-7CB5-EA2D-1BBAB70CBB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924B85-C203-0CD7-FA9B-9C8C2A724E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7CC2C7-DA2F-6AB8-9AB1-29F8FB1B02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25F7C3-BAF2-4FA9-8E81-2D7ABCB716FC}" type="datetimeFigureOut">
              <a:rPr lang="en-US" smtClean="0"/>
              <a:t>10/5/2023</a:t>
            </a:fld>
            <a:endParaRPr lang="en-US"/>
          </a:p>
        </p:txBody>
      </p:sp>
      <p:sp>
        <p:nvSpPr>
          <p:cNvPr id="5" name="Footer Placeholder 4">
            <a:extLst>
              <a:ext uri="{FF2B5EF4-FFF2-40B4-BE49-F238E27FC236}">
                <a16:creationId xmlns:a16="http://schemas.microsoft.com/office/drawing/2014/main" id="{1D251102-2CB4-7C70-F113-E89D5AF8B0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CE145CA-0DD3-B7B6-BBD0-F5A4B6CDAB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F14D21-F7C9-445C-B37A-AB61AEA37E58}" type="slidenum">
              <a:rPr lang="en-US" smtClean="0"/>
              <a:t>‹#›</a:t>
            </a:fld>
            <a:endParaRPr lang="en-US"/>
          </a:p>
        </p:txBody>
      </p:sp>
    </p:spTree>
    <p:extLst>
      <p:ext uri="{BB962C8B-B14F-4D97-AF65-F5344CB8AC3E}">
        <p14:creationId xmlns:p14="http://schemas.microsoft.com/office/powerpoint/2010/main" val="2605867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chart" Target="../charts/chart3.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chart" Target="../charts/chart5.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chart" Target="../charts/char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B73B5-4541-07EA-61E7-AD1E2D1F911F}"/>
              </a:ext>
            </a:extLst>
          </p:cNvPr>
          <p:cNvSpPr>
            <a:spLocks noGrp="1"/>
          </p:cNvSpPr>
          <p:nvPr>
            <p:ph type="ctrTitle"/>
          </p:nvPr>
        </p:nvSpPr>
        <p:spPr>
          <a:xfrm>
            <a:off x="1346446" y="1407111"/>
            <a:ext cx="9499107" cy="2021889"/>
          </a:xfrm>
        </p:spPr>
        <p:txBody>
          <a:bodyPr>
            <a:normAutofit/>
          </a:bodyPr>
          <a:lstStyle/>
          <a:p>
            <a:r>
              <a:rPr lang="et-EE" dirty="0"/>
              <a:t>Eesti Koolitusturu uuring 2022</a:t>
            </a:r>
            <a:endParaRPr lang="en-US" dirty="0"/>
          </a:p>
        </p:txBody>
      </p:sp>
      <p:sp>
        <p:nvSpPr>
          <p:cNvPr id="3" name="Subtitle 2">
            <a:extLst>
              <a:ext uri="{FF2B5EF4-FFF2-40B4-BE49-F238E27FC236}">
                <a16:creationId xmlns:a16="http://schemas.microsoft.com/office/drawing/2014/main" id="{FBD0DD71-7036-A01A-DF5E-909FE581A846}"/>
              </a:ext>
            </a:extLst>
          </p:cNvPr>
          <p:cNvSpPr>
            <a:spLocks noGrp="1"/>
          </p:cNvSpPr>
          <p:nvPr>
            <p:ph type="subTitle" idx="1"/>
          </p:nvPr>
        </p:nvSpPr>
        <p:spPr>
          <a:xfrm>
            <a:off x="1523999" y="3845510"/>
            <a:ext cx="9144000" cy="1475998"/>
          </a:xfrm>
        </p:spPr>
        <p:txBody>
          <a:bodyPr>
            <a:normAutofit/>
          </a:bodyPr>
          <a:lstStyle/>
          <a:p>
            <a:r>
              <a:rPr lang="et-EE" sz="2000" dirty="0"/>
              <a:t>Tauno Õunapuu, Merle Raun, Greete Vint, Delis Lauringson </a:t>
            </a:r>
          </a:p>
          <a:p>
            <a:pPr>
              <a:spcBef>
                <a:spcPts val="1800"/>
              </a:spcBef>
            </a:pPr>
            <a:r>
              <a:rPr lang="et-EE" sz="2000" b="1" dirty="0" err="1"/>
              <a:t>LevelLab</a:t>
            </a:r>
            <a:r>
              <a:rPr lang="et-EE" sz="2000" b="1" dirty="0"/>
              <a:t> OÜ</a:t>
            </a:r>
          </a:p>
          <a:p>
            <a:pPr>
              <a:spcBef>
                <a:spcPts val="1800"/>
              </a:spcBef>
            </a:pPr>
            <a:r>
              <a:rPr lang="et-EE" sz="2000" b="1" dirty="0"/>
              <a:t>Tellija: Eesti Koolitus- ja Konsultatsioonifirmade Liit</a:t>
            </a:r>
          </a:p>
        </p:txBody>
      </p:sp>
      <p:pic>
        <p:nvPicPr>
          <p:cNvPr id="5" name="Graphic 4">
            <a:extLst>
              <a:ext uri="{FF2B5EF4-FFF2-40B4-BE49-F238E27FC236}">
                <a16:creationId xmlns:a16="http://schemas.microsoft.com/office/drawing/2014/main" id="{036AFEFC-8274-E004-03E9-83AB79FE8BB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942509" y="5755342"/>
            <a:ext cx="2755521" cy="754488"/>
          </a:xfrm>
          <a:prstGeom prst="rect">
            <a:avLst/>
          </a:prstGeom>
        </p:spPr>
      </p:pic>
      <p:pic>
        <p:nvPicPr>
          <p:cNvPr id="7" name="Picture 6" descr="Icon&#10;&#10;Description automatically generated">
            <a:extLst>
              <a:ext uri="{FF2B5EF4-FFF2-40B4-BE49-F238E27FC236}">
                <a16:creationId xmlns:a16="http://schemas.microsoft.com/office/drawing/2014/main" id="{9A810ABB-B2EF-5E9A-19F5-3F03138B060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8844" y="5659061"/>
            <a:ext cx="954155" cy="954155"/>
          </a:xfrm>
          <a:prstGeom prst="rect">
            <a:avLst/>
          </a:prstGeom>
        </p:spPr>
      </p:pic>
      <p:pic>
        <p:nvPicPr>
          <p:cNvPr id="6" name="Pilt 5" descr="Pilt, millel on kujutatud kuvatõmmis, Font, Elektrisinine, Graafika&#10;&#10;Kirjeldus on genereeritud automaatselt">
            <a:extLst>
              <a:ext uri="{FF2B5EF4-FFF2-40B4-BE49-F238E27FC236}">
                <a16:creationId xmlns:a16="http://schemas.microsoft.com/office/drawing/2014/main" id="{0F7CD6AD-C6D5-67D1-9202-C2F2121D2C2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363461" y="422982"/>
            <a:ext cx="3149422" cy="719706"/>
          </a:xfrm>
          <a:prstGeom prst="rect">
            <a:avLst/>
          </a:prstGeom>
        </p:spPr>
      </p:pic>
      <p:pic>
        <p:nvPicPr>
          <p:cNvPr id="9" name="Pilt 8" descr="Pilt, millel on kujutatud Font, tekst, logo, Graafika&#10;&#10;Kirjeldus on genereeritud automaatselt">
            <a:extLst>
              <a:ext uri="{FF2B5EF4-FFF2-40B4-BE49-F238E27FC236}">
                <a16:creationId xmlns:a16="http://schemas.microsoft.com/office/drawing/2014/main" id="{C50E4843-5252-6DA9-425F-A1F857FF59A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297730" y="171439"/>
            <a:ext cx="2142384" cy="1033700"/>
          </a:xfrm>
          <a:prstGeom prst="rect">
            <a:avLst/>
          </a:prstGeom>
        </p:spPr>
      </p:pic>
      <p:pic>
        <p:nvPicPr>
          <p:cNvPr id="11" name="Pilt 10" descr="Pilt, millel on kujutatud tekst, Graafika, graafiline disain, Font&#10;&#10;Kirjeldus on genereeritud automaatselt">
            <a:extLst>
              <a:ext uri="{FF2B5EF4-FFF2-40B4-BE49-F238E27FC236}">
                <a16:creationId xmlns:a16="http://schemas.microsoft.com/office/drawing/2014/main" id="{2FFBD3BB-734C-7872-8795-C06D6792305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446226" y="281215"/>
            <a:ext cx="503607" cy="814148"/>
          </a:xfrm>
          <a:prstGeom prst="rect">
            <a:avLst/>
          </a:prstGeom>
        </p:spPr>
      </p:pic>
    </p:spTree>
    <p:extLst>
      <p:ext uri="{BB962C8B-B14F-4D97-AF65-F5344CB8AC3E}">
        <p14:creationId xmlns:p14="http://schemas.microsoft.com/office/powerpoint/2010/main" val="3753010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A0F5F-BAF2-93D4-17FC-3EF941D322C1}"/>
              </a:ext>
            </a:extLst>
          </p:cNvPr>
          <p:cNvSpPr>
            <a:spLocks noGrp="1"/>
          </p:cNvSpPr>
          <p:nvPr>
            <p:ph type="title"/>
          </p:nvPr>
        </p:nvSpPr>
        <p:spPr>
          <a:xfrm>
            <a:off x="563880" y="365125"/>
            <a:ext cx="10789920" cy="1066633"/>
          </a:xfrm>
        </p:spPr>
        <p:txBody>
          <a:bodyPr/>
          <a:lstStyle/>
          <a:p>
            <a:r>
              <a:rPr lang="et-EE" dirty="0"/>
              <a:t>Koolitussektori tegevusmahud ja eksport</a:t>
            </a:r>
          </a:p>
        </p:txBody>
      </p:sp>
      <p:sp>
        <p:nvSpPr>
          <p:cNvPr id="5" name="Content Placeholder 4">
            <a:extLst>
              <a:ext uri="{FF2B5EF4-FFF2-40B4-BE49-F238E27FC236}">
                <a16:creationId xmlns:a16="http://schemas.microsoft.com/office/drawing/2014/main" id="{E01CD7C0-ED32-CE2C-07B3-29E39309AEE4}"/>
              </a:ext>
            </a:extLst>
          </p:cNvPr>
          <p:cNvSpPr>
            <a:spLocks noGrp="1"/>
          </p:cNvSpPr>
          <p:nvPr>
            <p:ph idx="1"/>
          </p:nvPr>
        </p:nvSpPr>
        <p:spPr>
          <a:xfrm>
            <a:off x="563880" y="1431757"/>
            <a:ext cx="10789920" cy="5061117"/>
          </a:xfrm>
        </p:spPr>
        <p:txBody>
          <a:bodyPr>
            <a:normAutofit/>
          </a:bodyPr>
          <a:lstStyle/>
          <a:p>
            <a:pPr algn="just"/>
            <a:r>
              <a:rPr lang="et-EE" sz="2400" dirty="0"/>
              <a:t>Koolitussektori ettevõtete hinnanguline kogukäive (ilma kõrgkoolide ja kutse-õppeasutuste täiendkoolituskeskusteta) on 130-160 miljonit eurot aastas ning sellest ligikaudu 80% moodustab koolituse ja konsultatsiooni pakkumisega seotud tulu. Koolitusettevõtte tegelevad lisategevustena näiteks kinnisvara rendi, raamatute, õpikute ja tarkvara loomise ja müügiga, erinevate teenuste pakkumisega (raamatupidamine, IKT teenused, uuringud jms).</a:t>
            </a:r>
          </a:p>
          <a:p>
            <a:pPr algn="just"/>
            <a:r>
              <a:rPr lang="et-EE" sz="2400" dirty="0"/>
              <a:t>Enamiku suuremate koolitusettevõtete käive jääb vahemikku 200 000 - 900 000 eurot (seal paikneb näiteks umbes 65% Äripäeva koolitusfirmade </a:t>
            </a:r>
            <a:r>
              <a:rPr lang="et-EE" sz="2400" dirty="0" err="1"/>
              <a:t>TOPi</a:t>
            </a:r>
            <a:r>
              <a:rPr lang="et-EE" sz="2400" dirty="0"/>
              <a:t> ette-võtetest). Üle miljoni euro ulatuva aastakäibega ettevõtete hulk on väga väike.</a:t>
            </a:r>
          </a:p>
          <a:p>
            <a:pPr algn="just"/>
            <a:r>
              <a:rPr lang="et-EE" sz="2400" dirty="0"/>
              <a:t>Ekspordi osakaal on väike. Äripäeva TOP ettevõtete seas, ca 6% müügitulust, väiksemate ettevõtte puhul on see veel madalam. On siiski üksikuid ekspordile spetsialiseerunud koolitusettevõtteid (näiteks õppekursuste müük interneti kaudu). Peamised sihtriigid Soome ja teised lähiriigid, kuid ekspordile spetsialiseerunud koolitusettevõtted tegutsevad globaalselt. </a:t>
            </a:r>
          </a:p>
        </p:txBody>
      </p:sp>
    </p:spTree>
    <p:extLst>
      <p:ext uri="{BB962C8B-B14F-4D97-AF65-F5344CB8AC3E}">
        <p14:creationId xmlns:p14="http://schemas.microsoft.com/office/powerpoint/2010/main" val="3510093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CCA9F-9594-38D7-EF1B-AABD63997AF6}"/>
              </a:ext>
            </a:extLst>
          </p:cNvPr>
          <p:cNvSpPr>
            <a:spLocks noGrp="1"/>
          </p:cNvSpPr>
          <p:nvPr>
            <p:ph type="title"/>
          </p:nvPr>
        </p:nvSpPr>
        <p:spPr>
          <a:xfrm>
            <a:off x="533399" y="365125"/>
            <a:ext cx="11134725" cy="1068725"/>
          </a:xfrm>
        </p:spPr>
        <p:txBody>
          <a:bodyPr>
            <a:normAutofit fontScale="90000"/>
          </a:bodyPr>
          <a:lstStyle/>
          <a:p>
            <a:r>
              <a:rPr lang="et-EE" dirty="0"/>
              <a:t>60 suurema koolitusettevõtte majandusnäitajate trendid 2018 – 2022 (Äripäeva TOP 2021 ettevõtted)</a:t>
            </a:r>
          </a:p>
        </p:txBody>
      </p:sp>
      <p:sp>
        <p:nvSpPr>
          <p:cNvPr id="4" name="Content Placeholder 3">
            <a:extLst>
              <a:ext uri="{FF2B5EF4-FFF2-40B4-BE49-F238E27FC236}">
                <a16:creationId xmlns:a16="http://schemas.microsoft.com/office/drawing/2014/main" id="{F7179C42-5E16-2744-9274-C0403C95B238}"/>
              </a:ext>
            </a:extLst>
          </p:cNvPr>
          <p:cNvSpPr>
            <a:spLocks noGrp="1"/>
          </p:cNvSpPr>
          <p:nvPr>
            <p:ph sz="half" idx="1"/>
          </p:nvPr>
        </p:nvSpPr>
        <p:spPr>
          <a:xfrm>
            <a:off x="390525" y="1678324"/>
            <a:ext cx="5857875" cy="4932025"/>
          </a:xfrm>
        </p:spPr>
        <p:txBody>
          <a:bodyPr>
            <a:normAutofit/>
          </a:bodyPr>
          <a:lstStyle/>
          <a:p>
            <a:pPr marL="0" indent="0" algn="just">
              <a:buNone/>
            </a:pPr>
            <a:r>
              <a:rPr lang="et-EE" sz="1800" dirty="0"/>
              <a:t>Viimastel aastatel on suuremate koolitusettevõtete käibed kiiresti kasvanud (2022. a kogukäive oli 1,35 korda suurem kui 2018. aastal), jäädes siiski alla ettevõtete müügitulu kasvule kõigis majandussektorites kokku (1,46 korda Statistikaamet tabeli EM041 andmetel). Samas on tööjõukulud kasvanud oluliselt kiiremini (koolitus-ettevõtete valimis 1,52 korda, kõigis Eesti ettevõtetes 1,36 korda).</a:t>
            </a:r>
          </a:p>
          <a:p>
            <a:pPr marL="0" indent="0" algn="just">
              <a:buNone/>
            </a:pPr>
            <a:r>
              <a:rPr lang="et-EE" sz="1800" dirty="0"/>
              <a:t>Müügitulu kasv on tulnud peamiselt kohaliku müügi arvelt, koolitusteenuse eksport on olnud pigem </a:t>
            </a:r>
            <a:r>
              <a:rPr lang="et-EE" sz="1800"/>
              <a:t>kerges kahanemis-trendis</a:t>
            </a:r>
            <a:r>
              <a:rPr lang="et-EE" sz="1800" dirty="0"/>
              <a:t>. Suur langus 2022. aastal tuleneb ühe, varem Eesti suurima mahuga koolitusettevõtte ekspordi järsust vähenemisest väljapoole EL-i)</a:t>
            </a:r>
          </a:p>
          <a:p>
            <a:pPr marL="0" indent="0" algn="just">
              <a:buNone/>
            </a:pPr>
            <a:r>
              <a:rPr lang="et-EE" sz="1800" dirty="0"/>
              <a:t>Koolitusettevõtte puhaskasumi osakaal müügitulust on püsinud stabiilselt 15% ligidal, langedes 2022. aastal 11%-</a:t>
            </a:r>
            <a:r>
              <a:rPr lang="et-EE" sz="1800" dirty="0" err="1"/>
              <a:t>ni</a:t>
            </a:r>
            <a:r>
              <a:rPr lang="et-EE" sz="1800" dirty="0"/>
              <a:t> (Eesti ettevõtete keskmine näitaja on olnud stabiilselt  ca 5%), kuid järsult on suurenenud kahjumis olevate koolitus-ettevõtete arv (2018: 7; 2019: 5; 2020: 9; 2021: 12 ja 2022: 22 kahjumis koolitusettevõtet 60 suurema hulgas).  </a:t>
            </a:r>
          </a:p>
        </p:txBody>
      </p:sp>
      <p:graphicFrame>
        <p:nvGraphicFramePr>
          <p:cNvPr id="3" name="Chart 2">
            <a:extLst>
              <a:ext uri="{FF2B5EF4-FFF2-40B4-BE49-F238E27FC236}">
                <a16:creationId xmlns:a16="http://schemas.microsoft.com/office/drawing/2014/main" id="{82A751A3-0B72-583C-A2C5-9FD3332424A9}"/>
              </a:ext>
            </a:extLst>
          </p:cNvPr>
          <p:cNvGraphicFramePr>
            <a:graphicFrameLocks/>
          </p:cNvGraphicFramePr>
          <p:nvPr>
            <p:extLst>
              <p:ext uri="{D42A27DB-BD31-4B8C-83A1-F6EECF244321}">
                <p14:modId xmlns:p14="http://schemas.microsoft.com/office/powerpoint/2010/main" val="2367761734"/>
              </p:ext>
            </p:extLst>
          </p:nvPr>
        </p:nvGraphicFramePr>
        <p:xfrm>
          <a:off x="6591300" y="1606163"/>
          <a:ext cx="5486401" cy="287837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id="{0B843931-A843-26EE-3C6A-DA73BBFFD74A}"/>
              </a:ext>
            </a:extLst>
          </p:cNvPr>
          <p:cNvGraphicFramePr/>
          <p:nvPr>
            <p:extLst>
              <p:ext uri="{D42A27DB-BD31-4B8C-83A1-F6EECF244321}">
                <p14:modId xmlns:p14="http://schemas.microsoft.com/office/powerpoint/2010/main" val="3481695307"/>
              </p:ext>
            </p:extLst>
          </p:nvPr>
        </p:nvGraphicFramePr>
        <p:xfrm>
          <a:off x="6811963" y="4765602"/>
          <a:ext cx="5045074" cy="1979919"/>
        </p:xfrm>
        <a:graphic>
          <a:graphicData uri="http://schemas.openxmlformats.org/drawingml/2006/chart">
            <c:chart xmlns:c="http://schemas.openxmlformats.org/drawingml/2006/chart" xmlns:r="http://schemas.openxmlformats.org/officeDocument/2006/relationships" r:id="rId4"/>
          </a:graphicData>
        </a:graphic>
      </p:graphicFrame>
      <p:cxnSp>
        <p:nvCxnSpPr>
          <p:cNvPr id="7" name="Straight Connector 6">
            <a:extLst>
              <a:ext uri="{FF2B5EF4-FFF2-40B4-BE49-F238E27FC236}">
                <a16:creationId xmlns:a16="http://schemas.microsoft.com/office/drawing/2014/main" id="{B80E7F7D-4999-FDFF-9A5B-D49CC615AF68}"/>
              </a:ext>
            </a:extLst>
          </p:cNvPr>
          <p:cNvCxnSpPr>
            <a:cxnSpLocks/>
          </p:cNvCxnSpPr>
          <p:nvPr/>
        </p:nvCxnSpPr>
        <p:spPr>
          <a:xfrm>
            <a:off x="6479982" y="4667416"/>
            <a:ext cx="5502634"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7533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84E9541-2D58-DB67-68DA-7ABA25EE514F}"/>
              </a:ext>
            </a:extLst>
          </p:cNvPr>
          <p:cNvSpPr/>
          <p:nvPr/>
        </p:nvSpPr>
        <p:spPr>
          <a:xfrm>
            <a:off x="7125195" y="2612571"/>
            <a:ext cx="5066805" cy="4245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sp>
        <p:nvSpPr>
          <p:cNvPr id="2" name="Title 1">
            <a:extLst>
              <a:ext uri="{FF2B5EF4-FFF2-40B4-BE49-F238E27FC236}">
                <a16:creationId xmlns:a16="http://schemas.microsoft.com/office/drawing/2014/main" id="{A4A3DFEF-270E-2933-EC12-34E1BEFA538C}"/>
              </a:ext>
            </a:extLst>
          </p:cNvPr>
          <p:cNvSpPr>
            <a:spLocks noGrp="1"/>
          </p:cNvSpPr>
          <p:nvPr>
            <p:ph type="title"/>
          </p:nvPr>
        </p:nvSpPr>
        <p:spPr>
          <a:xfrm>
            <a:off x="537103" y="338502"/>
            <a:ext cx="10515600" cy="1035972"/>
          </a:xfrm>
        </p:spPr>
        <p:txBody>
          <a:bodyPr/>
          <a:lstStyle/>
          <a:p>
            <a:r>
              <a:rPr lang="et-EE" dirty="0"/>
              <a:t>Koolitusettevõttes töötavate koolitajate arv</a:t>
            </a:r>
          </a:p>
        </p:txBody>
      </p:sp>
      <p:graphicFrame>
        <p:nvGraphicFramePr>
          <p:cNvPr id="3" name="Chart 2">
            <a:extLst>
              <a:ext uri="{FF2B5EF4-FFF2-40B4-BE49-F238E27FC236}">
                <a16:creationId xmlns:a16="http://schemas.microsoft.com/office/drawing/2014/main" id="{6DAFD5CD-BA5A-E45D-D910-B7EF62D0CF36}"/>
              </a:ext>
            </a:extLst>
          </p:cNvPr>
          <p:cNvGraphicFramePr>
            <a:graphicFrameLocks/>
          </p:cNvGraphicFramePr>
          <p:nvPr>
            <p:extLst>
              <p:ext uri="{D42A27DB-BD31-4B8C-83A1-F6EECF244321}">
                <p14:modId xmlns:p14="http://schemas.microsoft.com/office/powerpoint/2010/main" val="233611753"/>
              </p:ext>
            </p:extLst>
          </p:nvPr>
        </p:nvGraphicFramePr>
        <p:xfrm>
          <a:off x="78003" y="1861026"/>
          <a:ext cx="7265878" cy="480218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a:extLst>
              <a:ext uri="{FF2B5EF4-FFF2-40B4-BE49-F238E27FC236}">
                <a16:creationId xmlns:a16="http://schemas.microsoft.com/office/drawing/2014/main" id="{F3FD11E7-27FB-65DC-526A-338FFA31CB0C}"/>
              </a:ext>
            </a:extLst>
          </p:cNvPr>
          <p:cNvGraphicFramePr>
            <a:graphicFrameLocks/>
          </p:cNvGraphicFramePr>
          <p:nvPr>
            <p:extLst>
              <p:ext uri="{D42A27DB-BD31-4B8C-83A1-F6EECF244321}">
                <p14:modId xmlns:p14="http://schemas.microsoft.com/office/powerpoint/2010/main" val="3026293144"/>
              </p:ext>
            </p:extLst>
          </p:nvPr>
        </p:nvGraphicFramePr>
        <p:xfrm>
          <a:off x="7268101" y="3429000"/>
          <a:ext cx="4780991" cy="3429000"/>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a:extLst>
              <a:ext uri="{FF2B5EF4-FFF2-40B4-BE49-F238E27FC236}">
                <a16:creationId xmlns:a16="http://schemas.microsoft.com/office/drawing/2014/main" id="{B67C5357-6135-493B-4124-1AD75353D7BC}"/>
              </a:ext>
            </a:extLst>
          </p:cNvPr>
          <p:cNvSpPr txBox="1"/>
          <p:nvPr/>
        </p:nvSpPr>
        <p:spPr>
          <a:xfrm>
            <a:off x="7695271" y="2832606"/>
            <a:ext cx="3926652" cy="400110"/>
          </a:xfrm>
          <a:prstGeom prst="rect">
            <a:avLst/>
          </a:prstGeom>
          <a:noFill/>
        </p:spPr>
        <p:txBody>
          <a:bodyPr wrap="none" rtlCol="0">
            <a:spAutoFit/>
          </a:bodyPr>
          <a:lstStyle/>
          <a:p>
            <a:r>
              <a:rPr lang="et-EE" sz="2000" dirty="0"/>
              <a:t>Koolitusettevõtte kõigi töötajate arv</a:t>
            </a:r>
          </a:p>
        </p:txBody>
      </p:sp>
    </p:spTree>
    <p:extLst>
      <p:ext uri="{BB962C8B-B14F-4D97-AF65-F5344CB8AC3E}">
        <p14:creationId xmlns:p14="http://schemas.microsoft.com/office/powerpoint/2010/main" val="393564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8229F49-9068-6854-99F0-020C77F6086B}"/>
              </a:ext>
            </a:extLst>
          </p:cNvPr>
          <p:cNvSpPr/>
          <p:nvPr/>
        </p:nvSpPr>
        <p:spPr>
          <a:xfrm>
            <a:off x="0" y="3598333"/>
            <a:ext cx="5532120" cy="3259667"/>
          </a:xfrm>
          <a:prstGeom prst="rect">
            <a:avLst/>
          </a:prstGeom>
          <a:solidFill>
            <a:srgbClr val="F6FAF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t-EE"/>
          </a:p>
        </p:txBody>
      </p:sp>
      <p:sp>
        <p:nvSpPr>
          <p:cNvPr id="2" name="Title 1">
            <a:extLst>
              <a:ext uri="{FF2B5EF4-FFF2-40B4-BE49-F238E27FC236}">
                <a16:creationId xmlns:a16="http://schemas.microsoft.com/office/drawing/2014/main" id="{2B3A0F5F-BAF2-93D4-17FC-3EF941D322C1}"/>
              </a:ext>
            </a:extLst>
          </p:cNvPr>
          <p:cNvSpPr>
            <a:spLocks noGrp="1"/>
          </p:cNvSpPr>
          <p:nvPr>
            <p:ph type="title"/>
          </p:nvPr>
        </p:nvSpPr>
        <p:spPr>
          <a:xfrm>
            <a:off x="701040" y="56928"/>
            <a:ext cx="10662138" cy="760942"/>
          </a:xfrm>
        </p:spPr>
        <p:txBody>
          <a:bodyPr/>
          <a:lstStyle/>
          <a:p>
            <a:r>
              <a:rPr lang="et-EE" dirty="0"/>
              <a:t>Koolitajate arv</a:t>
            </a:r>
          </a:p>
        </p:txBody>
      </p:sp>
      <p:sp>
        <p:nvSpPr>
          <p:cNvPr id="3" name="Content Placeholder 2">
            <a:extLst>
              <a:ext uri="{FF2B5EF4-FFF2-40B4-BE49-F238E27FC236}">
                <a16:creationId xmlns:a16="http://schemas.microsoft.com/office/drawing/2014/main" id="{9C6632FF-496C-4039-EEFC-DABF0E9A6CD2}"/>
              </a:ext>
            </a:extLst>
          </p:cNvPr>
          <p:cNvSpPr>
            <a:spLocks noGrp="1"/>
          </p:cNvSpPr>
          <p:nvPr>
            <p:ph idx="1"/>
          </p:nvPr>
        </p:nvSpPr>
        <p:spPr>
          <a:xfrm>
            <a:off x="739140" y="817870"/>
            <a:ext cx="10585938" cy="2887980"/>
          </a:xfrm>
        </p:spPr>
        <p:txBody>
          <a:bodyPr>
            <a:normAutofit/>
          </a:bodyPr>
          <a:lstStyle/>
          <a:p>
            <a:pPr marL="0" indent="0" algn="just">
              <a:buNone/>
            </a:pPr>
            <a:r>
              <a:rPr lang="et-EE" sz="2400" dirty="0"/>
              <a:t>Täiskasvanute koolitaja kutsetunnistust on viimastel aastatel taotlenud keskmiselt umbes 100 inimest aastas. Kutsetunnistus kehtib 5 aastat, kehtiva tähtajalise kutse-tunnistuse omanikke oli 2023 juuni alguse seisuga 549 (tase 5: 173; tase 6: 297; tase</a:t>
            </a:r>
            <a:r>
              <a:rPr lang="et-EE" sz="2400" dirty="0">
                <a:solidFill>
                  <a:srgbClr val="F6FAF4"/>
                </a:solidFill>
              </a:rPr>
              <a:t>-</a:t>
            </a:r>
            <a:r>
              <a:rPr lang="et-EE" sz="2400" dirty="0"/>
              <a:t>7: 66; tase 8: 13). Lisaks on alates 2020 tähtajatu kutsetunnistuse omandanud 132 Tallinna Ülikooli andragoogika eriala lõpetanut (tase 6: 65; tase 7: 67). Kuna täiskasvanute koolitaja kutse ei ole reguleeritud, pole enamik koolitajaid kutset taotlenud</a:t>
            </a:r>
            <a:r>
              <a:rPr lang="et-EE" sz="1800" dirty="0"/>
              <a:t>  </a:t>
            </a:r>
            <a:r>
              <a:rPr lang="et-EE" sz="2400" dirty="0"/>
              <a:t>ning</a:t>
            </a:r>
            <a:r>
              <a:rPr lang="et-EE" sz="1800" dirty="0"/>
              <a:t>  </a:t>
            </a:r>
            <a:r>
              <a:rPr lang="et-EE" sz="2400" dirty="0"/>
              <a:t>ei</a:t>
            </a:r>
            <a:r>
              <a:rPr lang="et-EE" sz="1800" dirty="0"/>
              <a:t>  </a:t>
            </a:r>
            <a:r>
              <a:rPr lang="et-EE" sz="2400" dirty="0"/>
              <a:t>soovi</a:t>
            </a:r>
            <a:r>
              <a:rPr lang="et-EE" sz="1800" dirty="0"/>
              <a:t>  </a:t>
            </a:r>
            <a:r>
              <a:rPr lang="et-EE" sz="2400" dirty="0"/>
              <a:t>seda</a:t>
            </a:r>
            <a:r>
              <a:rPr lang="et-EE" sz="1800" dirty="0"/>
              <a:t>  </a:t>
            </a:r>
            <a:r>
              <a:rPr lang="et-EE" sz="2400" dirty="0"/>
              <a:t>ka</a:t>
            </a:r>
            <a:r>
              <a:rPr lang="et-EE" sz="1800" dirty="0"/>
              <a:t>  </a:t>
            </a:r>
            <a:r>
              <a:rPr lang="et-EE" sz="2400" dirty="0"/>
              <a:t>teha. Arvestades hinnangulist koolitusettevõtete arvu (1350) ning küsitlustulemusi ja Äripäeva koolitusettevõtete </a:t>
            </a:r>
            <a:r>
              <a:rPr lang="et-EE" sz="2400" spc="-20" dirty="0"/>
              <a:t>TOP-is esitatud and-</a:t>
            </a:r>
          </a:p>
          <a:p>
            <a:pPr marL="0" indent="0" algn="just">
              <a:buNone/>
            </a:pPr>
            <a:endParaRPr lang="et-EE" sz="2400" dirty="0">
              <a:solidFill>
                <a:srgbClr val="F6FAF4"/>
              </a:solidFill>
            </a:endParaRPr>
          </a:p>
          <a:p>
            <a:pPr marL="0" indent="0" algn="just">
              <a:buNone/>
            </a:pPr>
            <a:endParaRPr lang="et-EE" sz="2400" dirty="0"/>
          </a:p>
        </p:txBody>
      </p:sp>
      <p:sp>
        <p:nvSpPr>
          <p:cNvPr id="8" name="TextBox 7">
            <a:extLst>
              <a:ext uri="{FF2B5EF4-FFF2-40B4-BE49-F238E27FC236}">
                <a16:creationId xmlns:a16="http://schemas.microsoft.com/office/drawing/2014/main" id="{3B3E9F87-E672-7CD6-BFA6-4CE9FAEF159A}"/>
              </a:ext>
            </a:extLst>
          </p:cNvPr>
          <p:cNvSpPr txBox="1"/>
          <p:nvPr/>
        </p:nvSpPr>
        <p:spPr>
          <a:xfrm>
            <a:off x="409510" y="3940294"/>
            <a:ext cx="4221605" cy="276999"/>
          </a:xfrm>
          <a:prstGeom prst="rect">
            <a:avLst/>
          </a:prstGeom>
          <a:noFill/>
        </p:spPr>
        <p:txBody>
          <a:bodyPr wrap="none" rtlCol="0">
            <a:spAutoFit/>
          </a:bodyPr>
          <a:lstStyle/>
          <a:p>
            <a:r>
              <a:rPr lang="et-EE" sz="1200" b="1" dirty="0"/>
              <a:t>Väljastatud täiskasvanute koolitaja kutsetunnistusi (2012-2023)</a:t>
            </a:r>
          </a:p>
        </p:txBody>
      </p:sp>
      <p:sp>
        <p:nvSpPr>
          <p:cNvPr id="10" name="TextBox 9">
            <a:extLst>
              <a:ext uri="{FF2B5EF4-FFF2-40B4-BE49-F238E27FC236}">
                <a16:creationId xmlns:a16="http://schemas.microsoft.com/office/drawing/2014/main" id="{1C149BDE-5995-8664-6E8E-2AA33E034CC2}"/>
              </a:ext>
            </a:extLst>
          </p:cNvPr>
          <p:cNvSpPr txBox="1"/>
          <p:nvPr/>
        </p:nvSpPr>
        <p:spPr>
          <a:xfrm>
            <a:off x="5568216" y="3441680"/>
            <a:ext cx="5729128" cy="3416320"/>
          </a:xfrm>
          <a:prstGeom prst="rect">
            <a:avLst/>
          </a:prstGeom>
          <a:noFill/>
        </p:spPr>
        <p:txBody>
          <a:bodyPr wrap="square" rtlCol="0">
            <a:spAutoFit/>
          </a:bodyPr>
          <a:lstStyle/>
          <a:p>
            <a:pPr algn="just"/>
            <a:r>
              <a:rPr lang="et-EE" sz="2400" dirty="0"/>
              <a:t>meid on Eestis </a:t>
            </a:r>
            <a:r>
              <a:rPr lang="et-EE" sz="2400" spc="-20" dirty="0"/>
              <a:t>6000 – 7500 põhitööna </a:t>
            </a:r>
            <a:r>
              <a:rPr lang="et-EE" sz="2400" dirty="0"/>
              <a:t>täis-kasvanute koolitamise valdkonnas tegutse-vat inimest (küsitlustulemuste järgi on koolitusettevõttes keskmiselt 5,6 töötajat, koolitusfirmade TOP-i ettevõtetes täistööaja ekvivalendi järgi 7,5 töötajat), kellele lisan-duvad osakoormusega (nt VÕS lepinguga) töötavad koolitajad. Nendeks on sagedasti kõrgkoolide õppejõud, teadlased jm.</a:t>
            </a:r>
          </a:p>
        </p:txBody>
      </p:sp>
      <p:grpSp>
        <p:nvGrpSpPr>
          <p:cNvPr id="13" name="Group 12">
            <a:extLst>
              <a:ext uri="{FF2B5EF4-FFF2-40B4-BE49-F238E27FC236}">
                <a16:creationId xmlns:a16="http://schemas.microsoft.com/office/drawing/2014/main" id="{DB824D94-F5A0-EE12-72AE-340D047B6063}"/>
              </a:ext>
            </a:extLst>
          </p:cNvPr>
          <p:cNvGrpSpPr/>
          <p:nvPr/>
        </p:nvGrpSpPr>
        <p:grpSpPr>
          <a:xfrm>
            <a:off x="68290" y="4451737"/>
            <a:ext cx="5400000" cy="2160000"/>
            <a:chOff x="68290" y="4451737"/>
            <a:chExt cx="5400000" cy="2160000"/>
          </a:xfrm>
        </p:grpSpPr>
        <p:graphicFrame>
          <p:nvGraphicFramePr>
            <p:cNvPr id="11" name="Chart 10">
              <a:extLst>
                <a:ext uri="{FF2B5EF4-FFF2-40B4-BE49-F238E27FC236}">
                  <a16:creationId xmlns:a16="http://schemas.microsoft.com/office/drawing/2014/main" id="{D851761E-75D7-1F5B-3F03-A17EF34AA8BA}"/>
                </a:ext>
              </a:extLst>
            </p:cNvPr>
            <p:cNvGraphicFramePr>
              <a:graphicFrameLocks/>
            </p:cNvGraphicFramePr>
            <p:nvPr>
              <p:extLst>
                <p:ext uri="{D42A27DB-BD31-4B8C-83A1-F6EECF244321}">
                  <p14:modId xmlns:p14="http://schemas.microsoft.com/office/powerpoint/2010/main" val="2083514960"/>
                </p:ext>
              </p:extLst>
            </p:nvPr>
          </p:nvGraphicFramePr>
          <p:xfrm>
            <a:off x="68290" y="4451737"/>
            <a:ext cx="5400000" cy="2160000"/>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a:extLst>
                <a:ext uri="{FF2B5EF4-FFF2-40B4-BE49-F238E27FC236}">
                  <a16:creationId xmlns:a16="http://schemas.microsoft.com/office/drawing/2014/main" id="{4DC1E8D2-A66F-6896-FA2C-03D327C09FEC}"/>
                </a:ext>
              </a:extLst>
            </p:cNvPr>
            <p:cNvSpPr txBox="1"/>
            <p:nvPr/>
          </p:nvSpPr>
          <p:spPr>
            <a:xfrm>
              <a:off x="4797745" y="5842037"/>
              <a:ext cx="615874" cy="246221"/>
            </a:xfrm>
            <a:prstGeom prst="rect">
              <a:avLst/>
            </a:prstGeom>
            <a:noFill/>
          </p:spPr>
          <p:txBody>
            <a:bodyPr wrap="none" rtlCol="0">
              <a:spAutoFit/>
            </a:bodyPr>
            <a:lstStyle/>
            <a:p>
              <a:r>
                <a:rPr lang="et-EE" sz="1000" dirty="0">
                  <a:solidFill>
                    <a:schemeClr val="tx1">
                      <a:lumMod val="65000"/>
                      <a:lumOff val="35000"/>
                    </a:schemeClr>
                  </a:solidFill>
                </a:rPr>
                <a:t>(5 kuud)</a:t>
              </a:r>
            </a:p>
          </p:txBody>
        </p:sp>
      </p:grpSp>
    </p:spTree>
    <p:extLst>
      <p:ext uri="{BB962C8B-B14F-4D97-AF65-F5344CB8AC3E}">
        <p14:creationId xmlns:p14="http://schemas.microsoft.com/office/powerpoint/2010/main" val="489224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A0F5F-BAF2-93D4-17FC-3EF941D322C1}"/>
              </a:ext>
            </a:extLst>
          </p:cNvPr>
          <p:cNvSpPr>
            <a:spLocks noGrp="1"/>
          </p:cNvSpPr>
          <p:nvPr>
            <p:ph type="title"/>
          </p:nvPr>
        </p:nvSpPr>
        <p:spPr>
          <a:xfrm>
            <a:off x="691662" y="365125"/>
            <a:ext cx="10662138" cy="1066633"/>
          </a:xfrm>
        </p:spPr>
        <p:txBody>
          <a:bodyPr/>
          <a:lstStyle/>
          <a:p>
            <a:r>
              <a:rPr lang="et-EE" dirty="0"/>
              <a:t>Koolitajate õppimisvõimalused</a:t>
            </a:r>
          </a:p>
        </p:txBody>
      </p:sp>
      <p:sp>
        <p:nvSpPr>
          <p:cNvPr id="3" name="Content Placeholder 2">
            <a:extLst>
              <a:ext uri="{FF2B5EF4-FFF2-40B4-BE49-F238E27FC236}">
                <a16:creationId xmlns:a16="http://schemas.microsoft.com/office/drawing/2014/main" id="{9C6632FF-496C-4039-EEFC-DABF0E9A6CD2}"/>
              </a:ext>
            </a:extLst>
          </p:cNvPr>
          <p:cNvSpPr>
            <a:spLocks noGrp="1"/>
          </p:cNvSpPr>
          <p:nvPr>
            <p:ph idx="1"/>
          </p:nvPr>
        </p:nvSpPr>
        <p:spPr>
          <a:xfrm>
            <a:off x="670560" y="1431757"/>
            <a:ext cx="10829778" cy="5061117"/>
          </a:xfrm>
        </p:spPr>
        <p:txBody>
          <a:bodyPr>
            <a:normAutofit/>
          </a:bodyPr>
          <a:lstStyle/>
          <a:p>
            <a:pPr marL="0" indent="0" algn="just">
              <a:buNone/>
            </a:pPr>
            <a:r>
              <a:rPr lang="et-EE" sz="2400" dirty="0"/>
              <a:t>Andragoogi kutset saab omandada Tallinna ülikooli bakalaureuse ja magistriõppe. Täiskasvanute koolitamise metoodika aluseid tutvustatakse kõigis haridusvaldkonna õppekavades Tartu Ülikoolis ja Tallinna Ülikoolis. Erinevaid koolituskursusi pakuvad Eesti Täiskasvanute Koolitajate Assotsiatsioon Andras ning mitmed muud koolitusettevõtted (kootsing, erinevad metoodikad, haridustehnoloogia ja tarkvarade kasutamine jms). Kõrgkoolide pakutakse õppejõududele erinevaid metoodikaalaseid sisekoolitusi.</a:t>
            </a:r>
          </a:p>
          <a:p>
            <a:pPr marL="0" indent="0" algn="just">
              <a:buNone/>
            </a:pPr>
            <a:r>
              <a:rPr lang="et-EE" sz="2400" dirty="0"/>
              <a:t>Koolitajate eneseareng ja formaalhariduse täiendamine on enamasti nende oma vastutuse ja ressurssidega seotud. Väikestel koolitsettevõtetel puuduvad võimalused töötajate regulaarseks koolitamiseks ning koolitajad ei ole sellest sageli ka huvitatud (eriti juhul kui tegu on osatööajaga koolitajatega, kelle põhitöökoht on kõrgkoolis). Võimalust ja vajadust mööda toetatakse kutsetunnistuse taotlemist.</a:t>
            </a:r>
          </a:p>
          <a:p>
            <a:pPr marL="0" indent="0" algn="just">
              <a:buNone/>
            </a:pPr>
            <a:endParaRPr lang="et-EE" sz="2400" dirty="0"/>
          </a:p>
          <a:p>
            <a:pPr marL="0" indent="0" algn="just">
              <a:buNone/>
            </a:pPr>
            <a:endParaRPr lang="et-EE" sz="2400" dirty="0">
              <a:solidFill>
                <a:srgbClr val="F6FAF4"/>
              </a:solidFill>
            </a:endParaRPr>
          </a:p>
          <a:p>
            <a:pPr marL="0" indent="0" algn="just">
              <a:buNone/>
            </a:pPr>
            <a:endParaRPr lang="et-EE" sz="2400" dirty="0"/>
          </a:p>
        </p:txBody>
      </p:sp>
    </p:spTree>
    <p:extLst>
      <p:ext uri="{BB962C8B-B14F-4D97-AF65-F5344CB8AC3E}">
        <p14:creationId xmlns:p14="http://schemas.microsoft.com/office/powerpoint/2010/main" val="41705542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A0F5F-BAF2-93D4-17FC-3EF941D322C1}"/>
              </a:ext>
            </a:extLst>
          </p:cNvPr>
          <p:cNvSpPr>
            <a:spLocks noGrp="1"/>
          </p:cNvSpPr>
          <p:nvPr>
            <p:ph type="title"/>
          </p:nvPr>
        </p:nvSpPr>
        <p:spPr>
          <a:xfrm>
            <a:off x="583580" y="365125"/>
            <a:ext cx="10770220" cy="1066633"/>
          </a:xfrm>
        </p:spPr>
        <p:txBody>
          <a:bodyPr/>
          <a:lstStyle/>
          <a:p>
            <a:r>
              <a:rPr lang="et-EE" dirty="0"/>
              <a:t>Kutsestandardid</a:t>
            </a:r>
          </a:p>
        </p:txBody>
      </p:sp>
      <p:sp>
        <p:nvSpPr>
          <p:cNvPr id="3" name="Content Placeholder 2">
            <a:extLst>
              <a:ext uri="{FF2B5EF4-FFF2-40B4-BE49-F238E27FC236}">
                <a16:creationId xmlns:a16="http://schemas.microsoft.com/office/drawing/2014/main" id="{9C6632FF-496C-4039-EEFC-DABF0E9A6CD2}"/>
              </a:ext>
            </a:extLst>
          </p:cNvPr>
          <p:cNvSpPr>
            <a:spLocks noGrp="1"/>
          </p:cNvSpPr>
          <p:nvPr>
            <p:ph idx="1"/>
          </p:nvPr>
        </p:nvSpPr>
        <p:spPr>
          <a:xfrm>
            <a:off x="568712" y="1431757"/>
            <a:ext cx="11039708" cy="5175519"/>
          </a:xfrm>
        </p:spPr>
        <p:txBody>
          <a:bodyPr>
            <a:normAutofit/>
          </a:bodyPr>
          <a:lstStyle/>
          <a:p>
            <a:pPr marL="0" indent="0" algn="just">
              <a:buNone/>
            </a:pPr>
            <a:r>
              <a:rPr lang="et-EE" sz="2400" dirty="0"/>
              <a:t>Kutseregistris on neli täiskasvanute koolitaja kutsestandardit, tasemed 5, 6, 7 ja 8. Koos 6. ja 7. tasemega saab omandada ka täiskasvanute koolitaja-suhtlemistreeneri osakutse.</a:t>
            </a:r>
          </a:p>
          <a:p>
            <a:pPr marL="0" indent="0" algn="just">
              <a:buNone/>
            </a:pPr>
            <a:r>
              <a:rPr lang="et-EE" sz="2400" dirty="0"/>
              <a:t>Erisused kutsestandardi tasemete vahel on pigem väikesed, piirdudes eeskätt täiskasvanuhariduse valdkonna arendus-, loome- või teadustegevusse panustamise kirjeldamisega (5. tasemel pole üldse nõutud) ja väikeste erinevustega iseseisva </a:t>
            </a:r>
            <a:r>
              <a:rPr lang="et-EE" sz="2400" spc="-20" dirty="0"/>
              <a:t>otsustuspädevuse kirjeldamisel õppe läbiviimisel. Mõistetavalt ei puuduta kutsekirjeldus </a:t>
            </a:r>
            <a:r>
              <a:rPr lang="et-EE" sz="2400" dirty="0"/>
              <a:t>kuigivõrd koolitaja valdkondlikku kompetentsi (va suhtlemistreeneri osakutse korral).</a:t>
            </a:r>
          </a:p>
          <a:p>
            <a:pPr marL="0" indent="0" algn="just">
              <a:buNone/>
            </a:pPr>
            <a:r>
              <a:rPr lang="et-EE" sz="2400" dirty="0"/>
              <a:t>Enamik koolitajaid ei ole kutsestandardite sisuga täpselt kursis, kuid neid peetakse üldiselt asjakohasteks ja tänapäevasteks ning leitakse, et koolitajad enamasti omavad kutsestandardis kirjeldatud teadmisi, oskusi ja hoiakuid. Leiti, et kutsestandard on kasulik heale koolitajale vajalikest kompetentsidest ja tööga seotud nõuetest süstemaatilise ülevaate saamiseks.</a:t>
            </a:r>
          </a:p>
          <a:p>
            <a:pPr marL="0" indent="0" algn="just">
              <a:buNone/>
            </a:pPr>
            <a:r>
              <a:rPr lang="et-EE" sz="2400" dirty="0"/>
              <a:t>Ettepanekuna toodi välja kohustuslike kompetentside põhjalikumat lahti kirjutamist kutsestandardi B osas.</a:t>
            </a:r>
          </a:p>
          <a:p>
            <a:pPr marL="0" indent="0" algn="just">
              <a:buNone/>
            </a:pPr>
            <a:endParaRPr lang="et-EE" sz="2400" dirty="0"/>
          </a:p>
          <a:p>
            <a:pPr marL="0" indent="0" algn="just">
              <a:buNone/>
            </a:pPr>
            <a:endParaRPr lang="et-EE" sz="2400" dirty="0">
              <a:solidFill>
                <a:srgbClr val="F6FAF4"/>
              </a:solidFill>
            </a:endParaRPr>
          </a:p>
          <a:p>
            <a:pPr marL="0" indent="0" algn="just">
              <a:buNone/>
            </a:pPr>
            <a:endParaRPr lang="et-EE" sz="2400" dirty="0"/>
          </a:p>
        </p:txBody>
      </p:sp>
    </p:spTree>
    <p:extLst>
      <p:ext uri="{BB962C8B-B14F-4D97-AF65-F5344CB8AC3E}">
        <p14:creationId xmlns:p14="http://schemas.microsoft.com/office/powerpoint/2010/main" val="4065230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A0F5F-BAF2-93D4-17FC-3EF941D322C1}"/>
              </a:ext>
            </a:extLst>
          </p:cNvPr>
          <p:cNvSpPr>
            <a:spLocks noGrp="1"/>
          </p:cNvSpPr>
          <p:nvPr>
            <p:ph type="title"/>
          </p:nvPr>
        </p:nvSpPr>
        <p:spPr>
          <a:xfrm>
            <a:off x="324853" y="365126"/>
            <a:ext cx="11867147" cy="934286"/>
          </a:xfrm>
        </p:spPr>
        <p:txBody>
          <a:bodyPr/>
          <a:lstStyle/>
          <a:p>
            <a:r>
              <a:rPr lang="et-EE" dirty="0"/>
              <a:t>Kutsetunnistuse olulisus</a:t>
            </a:r>
          </a:p>
        </p:txBody>
      </p:sp>
      <p:graphicFrame>
        <p:nvGraphicFramePr>
          <p:cNvPr id="4" name="Chart 3">
            <a:extLst>
              <a:ext uri="{FF2B5EF4-FFF2-40B4-BE49-F238E27FC236}">
                <a16:creationId xmlns:a16="http://schemas.microsoft.com/office/drawing/2014/main" id="{EA8CC049-EC77-81F3-40BE-FCC62B9EDC28}"/>
              </a:ext>
            </a:extLst>
          </p:cNvPr>
          <p:cNvGraphicFramePr>
            <a:graphicFrameLocks/>
          </p:cNvGraphicFramePr>
          <p:nvPr>
            <p:extLst>
              <p:ext uri="{D42A27DB-BD31-4B8C-83A1-F6EECF244321}">
                <p14:modId xmlns:p14="http://schemas.microsoft.com/office/powerpoint/2010/main" val="3598596811"/>
              </p:ext>
            </p:extLst>
          </p:nvPr>
        </p:nvGraphicFramePr>
        <p:xfrm>
          <a:off x="516000" y="1613648"/>
          <a:ext cx="11160000" cy="181535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id="{EED3C802-4C43-7A22-2FC8-C618D523668D}"/>
              </a:ext>
            </a:extLst>
          </p:cNvPr>
          <p:cNvGraphicFramePr>
            <a:graphicFrameLocks/>
          </p:cNvGraphicFramePr>
          <p:nvPr>
            <p:extLst>
              <p:ext uri="{D42A27DB-BD31-4B8C-83A1-F6EECF244321}">
                <p14:modId xmlns:p14="http://schemas.microsoft.com/office/powerpoint/2010/main" val="1431378244"/>
              </p:ext>
            </p:extLst>
          </p:nvPr>
        </p:nvGraphicFramePr>
        <p:xfrm>
          <a:off x="324853" y="3872752"/>
          <a:ext cx="11160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67426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22A10-B08F-932F-1D85-655E8C40120A}"/>
              </a:ext>
            </a:extLst>
          </p:cNvPr>
          <p:cNvSpPr>
            <a:spLocks noGrp="1"/>
          </p:cNvSpPr>
          <p:nvPr>
            <p:ph type="title"/>
          </p:nvPr>
        </p:nvSpPr>
        <p:spPr>
          <a:xfrm>
            <a:off x="838200" y="365125"/>
            <a:ext cx="11074400" cy="1325563"/>
          </a:xfrm>
        </p:spPr>
        <p:txBody>
          <a:bodyPr/>
          <a:lstStyle/>
          <a:p>
            <a:r>
              <a:rPr lang="et-EE" dirty="0"/>
              <a:t>Kutsetunnistuse olulisus – koolitajate suhtumine</a:t>
            </a:r>
            <a:endParaRPr lang="en-US" dirty="0"/>
          </a:p>
        </p:txBody>
      </p:sp>
      <p:sp>
        <p:nvSpPr>
          <p:cNvPr id="5" name="Oval 4">
            <a:extLst>
              <a:ext uri="{FF2B5EF4-FFF2-40B4-BE49-F238E27FC236}">
                <a16:creationId xmlns:a16="http://schemas.microsoft.com/office/drawing/2014/main" id="{E6B9F8D2-8DC8-59E1-CF1D-5CD0645EAA4D}"/>
              </a:ext>
            </a:extLst>
          </p:cNvPr>
          <p:cNvSpPr/>
          <p:nvPr/>
        </p:nvSpPr>
        <p:spPr>
          <a:xfrm>
            <a:off x="510902" y="1526900"/>
            <a:ext cx="3240000" cy="3240000"/>
          </a:xfrm>
          <a:prstGeom prst="ellipse">
            <a:avLst/>
          </a:prstGeom>
          <a:solidFill>
            <a:schemeClr val="accent2">
              <a:lumMod val="20000"/>
              <a:lumOff val="80000"/>
            </a:schemeClr>
          </a:solidFill>
          <a:ln>
            <a:noFill/>
          </a:ln>
        </p:spPr>
        <p:style>
          <a:lnRef idx="1">
            <a:schemeClr val="accent6"/>
          </a:lnRef>
          <a:fillRef idx="2">
            <a:schemeClr val="accent6"/>
          </a:fillRef>
          <a:effectRef idx="1">
            <a:schemeClr val="accent6"/>
          </a:effectRef>
          <a:fontRef idx="minor">
            <a:schemeClr val="dk1"/>
          </a:fontRef>
        </p:style>
        <p:txBody>
          <a:bodyPr lIns="0" tIns="0" rIns="0" bIns="0" rtlCol="0" anchor="ctr"/>
          <a:lstStyle/>
          <a:p>
            <a:pPr algn="ctr"/>
            <a:r>
              <a:rPr lang="et-EE" sz="2000"/>
              <a:t>Kompetentse tuleb käia tõendamas iga viie aasta tagant – seetõttu on selle vastu suur vastasseis</a:t>
            </a:r>
          </a:p>
        </p:txBody>
      </p:sp>
      <p:sp>
        <p:nvSpPr>
          <p:cNvPr id="6" name="Oval 5">
            <a:extLst>
              <a:ext uri="{FF2B5EF4-FFF2-40B4-BE49-F238E27FC236}">
                <a16:creationId xmlns:a16="http://schemas.microsoft.com/office/drawing/2014/main" id="{DEB23C36-63BF-5AC2-7245-8E67EC3580F8}"/>
              </a:ext>
            </a:extLst>
          </p:cNvPr>
          <p:cNvSpPr/>
          <p:nvPr/>
        </p:nvSpPr>
        <p:spPr>
          <a:xfrm>
            <a:off x="4476000" y="3146900"/>
            <a:ext cx="3240000" cy="3240000"/>
          </a:xfrm>
          <a:prstGeom prst="ellipse">
            <a:avLst/>
          </a:prstGeom>
          <a:solidFill>
            <a:schemeClr val="accent2">
              <a:lumMod val="20000"/>
              <a:lumOff val="80000"/>
            </a:schemeClr>
          </a:solidFill>
          <a:ln>
            <a:noFill/>
          </a:ln>
        </p:spPr>
        <p:style>
          <a:lnRef idx="1">
            <a:schemeClr val="accent6"/>
          </a:lnRef>
          <a:fillRef idx="2">
            <a:schemeClr val="accent6"/>
          </a:fillRef>
          <a:effectRef idx="1">
            <a:schemeClr val="accent6"/>
          </a:effectRef>
          <a:fontRef idx="minor">
            <a:schemeClr val="dk1"/>
          </a:fontRef>
        </p:style>
        <p:txBody>
          <a:bodyPr lIns="0" tIns="0" rIns="0" bIns="0" rtlCol="0" anchor="ctr"/>
          <a:lstStyle/>
          <a:p>
            <a:pPr algn="ctr"/>
            <a:r>
              <a:rPr lang="et-EE" sz="2000" dirty="0"/>
              <a:t>Riigihangete tegemiseks on vaja kutsetunnistust, mis ei pruugi tähendada, et inimene on ka päriselt kompetentne</a:t>
            </a:r>
          </a:p>
        </p:txBody>
      </p:sp>
      <p:sp>
        <p:nvSpPr>
          <p:cNvPr id="7" name="Oval 6">
            <a:extLst>
              <a:ext uri="{FF2B5EF4-FFF2-40B4-BE49-F238E27FC236}">
                <a16:creationId xmlns:a16="http://schemas.microsoft.com/office/drawing/2014/main" id="{6B6E5034-A05C-31DC-5713-81C54006BB9C}"/>
              </a:ext>
            </a:extLst>
          </p:cNvPr>
          <p:cNvSpPr/>
          <p:nvPr/>
        </p:nvSpPr>
        <p:spPr>
          <a:xfrm>
            <a:off x="8441098" y="2142194"/>
            <a:ext cx="3240000" cy="3240000"/>
          </a:xfrm>
          <a:prstGeom prst="ellipse">
            <a:avLst/>
          </a:prstGeom>
          <a:solidFill>
            <a:schemeClr val="accent2">
              <a:lumMod val="20000"/>
              <a:lumOff val="80000"/>
            </a:schemeClr>
          </a:solidFill>
          <a:ln>
            <a:noFill/>
          </a:ln>
        </p:spPr>
        <p:style>
          <a:lnRef idx="1">
            <a:schemeClr val="accent6"/>
          </a:lnRef>
          <a:fillRef idx="2">
            <a:schemeClr val="accent6"/>
          </a:fillRef>
          <a:effectRef idx="1">
            <a:schemeClr val="accent6"/>
          </a:effectRef>
          <a:fontRef idx="minor">
            <a:schemeClr val="dk1"/>
          </a:fontRef>
        </p:style>
        <p:txBody>
          <a:bodyPr lIns="0" tIns="0" rIns="0" bIns="0" rtlCol="0" anchor="ctr"/>
          <a:lstStyle/>
          <a:p>
            <a:pPr algn="ctr"/>
            <a:r>
              <a:rPr lang="et-EE" sz="2000" dirty="0"/>
              <a:t>Kutsetunnistusest olulisemad on päris kompetents, oskused ja teadmised – kutsetunnistus ei näita midagi</a:t>
            </a:r>
          </a:p>
        </p:txBody>
      </p:sp>
    </p:spTree>
    <p:extLst>
      <p:ext uri="{BB962C8B-B14F-4D97-AF65-F5344CB8AC3E}">
        <p14:creationId xmlns:p14="http://schemas.microsoft.com/office/powerpoint/2010/main" val="35647517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E2D15-1951-46A7-F646-234B8FC4F8DC}"/>
              </a:ext>
            </a:extLst>
          </p:cNvPr>
          <p:cNvSpPr>
            <a:spLocks noGrp="1"/>
          </p:cNvSpPr>
          <p:nvPr>
            <p:ph type="title"/>
          </p:nvPr>
        </p:nvSpPr>
        <p:spPr/>
        <p:txBody>
          <a:bodyPr/>
          <a:lstStyle/>
          <a:p>
            <a:r>
              <a:rPr lang="et-EE" dirty="0"/>
              <a:t>Koolitusvaldkonnad ja metoodika</a:t>
            </a:r>
          </a:p>
        </p:txBody>
      </p:sp>
      <p:sp>
        <p:nvSpPr>
          <p:cNvPr id="3" name="Text Placeholder 2">
            <a:extLst>
              <a:ext uri="{FF2B5EF4-FFF2-40B4-BE49-F238E27FC236}">
                <a16:creationId xmlns:a16="http://schemas.microsoft.com/office/drawing/2014/main" id="{74F09815-92D0-232C-657F-105DC4D51740}"/>
              </a:ext>
            </a:extLst>
          </p:cNvPr>
          <p:cNvSpPr>
            <a:spLocks noGrp="1"/>
          </p:cNvSpPr>
          <p:nvPr>
            <p:ph type="body" idx="1"/>
          </p:nvPr>
        </p:nvSpPr>
        <p:spPr/>
        <p:txBody>
          <a:bodyPr/>
          <a:lstStyle/>
          <a:p>
            <a:endParaRPr lang="et-EE"/>
          </a:p>
        </p:txBody>
      </p:sp>
    </p:spTree>
    <p:extLst>
      <p:ext uri="{BB962C8B-B14F-4D97-AF65-F5344CB8AC3E}">
        <p14:creationId xmlns:p14="http://schemas.microsoft.com/office/powerpoint/2010/main" val="5371353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89AF3-75E8-CD27-C470-6F0114F7E71A}"/>
              </a:ext>
            </a:extLst>
          </p:cNvPr>
          <p:cNvSpPr>
            <a:spLocks noGrp="1"/>
          </p:cNvSpPr>
          <p:nvPr>
            <p:ph type="title"/>
          </p:nvPr>
        </p:nvSpPr>
        <p:spPr>
          <a:xfrm>
            <a:off x="164432" y="221589"/>
            <a:ext cx="5305332" cy="1325563"/>
          </a:xfrm>
        </p:spPr>
        <p:txBody>
          <a:bodyPr/>
          <a:lstStyle/>
          <a:p>
            <a:pPr algn="ctr"/>
            <a:r>
              <a:rPr lang="et-EE" dirty="0"/>
              <a:t>Koolitusvaldkonnad </a:t>
            </a:r>
            <a:endParaRPr lang="en-US" dirty="0"/>
          </a:p>
        </p:txBody>
      </p:sp>
      <p:graphicFrame>
        <p:nvGraphicFramePr>
          <p:cNvPr id="7" name="Table 7">
            <a:extLst>
              <a:ext uri="{FF2B5EF4-FFF2-40B4-BE49-F238E27FC236}">
                <a16:creationId xmlns:a16="http://schemas.microsoft.com/office/drawing/2014/main" id="{EFBE5145-2D56-B600-4131-07874737C6E5}"/>
              </a:ext>
            </a:extLst>
          </p:cNvPr>
          <p:cNvGraphicFramePr>
            <a:graphicFrameLocks noGrp="1"/>
          </p:cNvGraphicFramePr>
          <p:nvPr>
            <p:extLst>
              <p:ext uri="{D42A27DB-BD31-4B8C-83A1-F6EECF244321}">
                <p14:modId xmlns:p14="http://schemas.microsoft.com/office/powerpoint/2010/main" val="1165530038"/>
              </p:ext>
            </p:extLst>
          </p:nvPr>
        </p:nvGraphicFramePr>
        <p:xfrm>
          <a:off x="296263" y="1565542"/>
          <a:ext cx="5305332" cy="5029200"/>
        </p:xfrm>
        <a:graphic>
          <a:graphicData uri="http://schemas.openxmlformats.org/drawingml/2006/table">
            <a:tbl>
              <a:tblPr firstRow="1" bandRow="1">
                <a:tableStyleId>{7DF18680-E054-41AD-8BC1-D1AEF772440D}</a:tableStyleId>
              </a:tblPr>
              <a:tblGrid>
                <a:gridCol w="4071200">
                  <a:extLst>
                    <a:ext uri="{9D8B030D-6E8A-4147-A177-3AD203B41FA5}">
                      <a16:colId xmlns:a16="http://schemas.microsoft.com/office/drawing/2014/main" val="328534668"/>
                    </a:ext>
                  </a:extLst>
                </a:gridCol>
                <a:gridCol w="1234132">
                  <a:extLst>
                    <a:ext uri="{9D8B030D-6E8A-4147-A177-3AD203B41FA5}">
                      <a16:colId xmlns:a16="http://schemas.microsoft.com/office/drawing/2014/main" val="1057851082"/>
                    </a:ext>
                  </a:extLst>
                </a:gridCol>
              </a:tblGrid>
              <a:tr h="360000">
                <a:tc>
                  <a:txBody>
                    <a:bodyPr/>
                    <a:lstStyle/>
                    <a:p>
                      <a:r>
                        <a:rPr lang="et-EE" dirty="0"/>
                        <a:t>Koolitusvaldkond </a:t>
                      </a:r>
                      <a:endParaRPr lang="en-US" dirty="0"/>
                    </a:p>
                  </a:txBody>
                  <a:tcPr anchor="ctr"/>
                </a:tc>
                <a:tc>
                  <a:txBody>
                    <a:bodyPr/>
                    <a:lstStyle/>
                    <a:p>
                      <a:r>
                        <a:rPr lang="et-EE"/>
                        <a:t>Protsent % (tulemus)</a:t>
                      </a:r>
                      <a:endParaRPr lang="en-US"/>
                    </a:p>
                  </a:txBody>
                  <a:tcPr/>
                </a:tc>
                <a:extLst>
                  <a:ext uri="{0D108BD9-81ED-4DB2-BD59-A6C34878D82A}">
                    <a16:rowId xmlns:a16="http://schemas.microsoft.com/office/drawing/2014/main" val="1635091402"/>
                  </a:ext>
                </a:extLst>
              </a:tr>
              <a:tr h="360000">
                <a:tc>
                  <a:txBody>
                    <a:bodyPr/>
                    <a:lstStyle/>
                    <a:p>
                      <a:r>
                        <a:rPr lang="et-EE" sz="1400"/>
                        <a:t>Ärindus, haldus ja õigus </a:t>
                      </a:r>
                      <a:endParaRPr lang="en-US" sz="1400"/>
                    </a:p>
                  </a:txBody>
                  <a:tcPr/>
                </a:tc>
                <a:tc>
                  <a:txBody>
                    <a:bodyPr/>
                    <a:lstStyle/>
                    <a:p>
                      <a:r>
                        <a:rPr lang="et-EE"/>
                        <a:t>22%</a:t>
                      </a:r>
                      <a:endParaRPr lang="en-US"/>
                    </a:p>
                  </a:txBody>
                  <a:tcPr/>
                </a:tc>
                <a:extLst>
                  <a:ext uri="{0D108BD9-81ED-4DB2-BD59-A6C34878D82A}">
                    <a16:rowId xmlns:a16="http://schemas.microsoft.com/office/drawing/2014/main" val="4198167178"/>
                  </a:ext>
                </a:extLst>
              </a:tr>
              <a:tr h="360000">
                <a:tc>
                  <a:txBody>
                    <a:bodyPr/>
                    <a:lstStyle/>
                    <a:p>
                      <a:r>
                        <a:rPr lang="et-EE" sz="1400"/>
                        <a:t>Haridus</a:t>
                      </a:r>
                      <a:endParaRPr lang="en-US" sz="1400"/>
                    </a:p>
                  </a:txBody>
                  <a:tcPr/>
                </a:tc>
                <a:tc>
                  <a:txBody>
                    <a:bodyPr/>
                    <a:lstStyle/>
                    <a:p>
                      <a:r>
                        <a:rPr lang="et-EE"/>
                        <a:t>20%</a:t>
                      </a:r>
                      <a:endParaRPr lang="en-US"/>
                    </a:p>
                  </a:txBody>
                  <a:tcPr/>
                </a:tc>
                <a:extLst>
                  <a:ext uri="{0D108BD9-81ED-4DB2-BD59-A6C34878D82A}">
                    <a16:rowId xmlns:a16="http://schemas.microsoft.com/office/drawing/2014/main" val="797785789"/>
                  </a:ext>
                </a:extLst>
              </a:tr>
              <a:tr h="360000">
                <a:tc>
                  <a:txBody>
                    <a:bodyPr/>
                    <a:lstStyle/>
                    <a:p>
                      <a:r>
                        <a:rPr lang="et-EE" sz="1400"/>
                        <a:t>Tervis ja heaolu </a:t>
                      </a:r>
                      <a:endParaRPr lang="en-US" sz="1400"/>
                    </a:p>
                  </a:txBody>
                  <a:tcPr/>
                </a:tc>
                <a:tc>
                  <a:txBody>
                    <a:bodyPr/>
                    <a:lstStyle/>
                    <a:p>
                      <a:r>
                        <a:rPr lang="et-EE"/>
                        <a:t>13%</a:t>
                      </a:r>
                      <a:endParaRPr lang="en-US"/>
                    </a:p>
                  </a:txBody>
                  <a:tcPr/>
                </a:tc>
                <a:extLst>
                  <a:ext uri="{0D108BD9-81ED-4DB2-BD59-A6C34878D82A}">
                    <a16:rowId xmlns:a16="http://schemas.microsoft.com/office/drawing/2014/main" val="3572074035"/>
                  </a:ext>
                </a:extLst>
              </a:tr>
              <a:tr h="360000">
                <a:tc>
                  <a:txBody>
                    <a:bodyPr/>
                    <a:lstStyle/>
                    <a:p>
                      <a:r>
                        <a:rPr lang="et-EE" sz="1400"/>
                        <a:t>Sotsiaalteadused</a:t>
                      </a:r>
                      <a:endParaRPr lang="en-US" sz="1400"/>
                    </a:p>
                  </a:txBody>
                  <a:tcPr/>
                </a:tc>
                <a:tc>
                  <a:txBody>
                    <a:bodyPr/>
                    <a:lstStyle/>
                    <a:p>
                      <a:r>
                        <a:rPr lang="et-EE"/>
                        <a:t>13%</a:t>
                      </a:r>
                      <a:endParaRPr lang="en-US"/>
                    </a:p>
                  </a:txBody>
                  <a:tcPr/>
                </a:tc>
                <a:extLst>
                  <a:ext uri="{0D108BD9-81ED-4DB2-BD59-A6C34878D82A}">
                    <a16:rowId xmlns:a16="http://schemas.microsoft.com/office/drawing/2014/main" val="3443687274"/>
                  </a:ext>
                </a:extLst>
              </a:tr>
              <a:tr h="360000">
                <a:tc>
                  <a:txBody>
                    <a:bodyPr/>
                    <a:lstStyle/>
                    <a:p>
                      <a:r>
                        <a:rPr lang="et-EE" sz="1400"/>
                        <a:t>Teenindus </a:t>
                      </a:r>
                      <a:endParaRPr lang="en-US" sz="1400"/>
                    </a:p>
                  </a:txBody>
                  <a:tcPr/>
                </a:tc>
                <a:tc>
                  <a:txBody>
                    <a:bodyPr/>
                    <a:lstStyle/>
                    <a:p>
                      <a:r>
                        <a:rPr lang="et-EE"/>
                        <a:t>13%</a:t>
                      </a:r>
                      <a:endParaRPr lang="en-US"/>
                    </a:p>
                  </a:txBody>
                  <a:tcPr/>
                </a:tc>
                <a:extLst>
                  <a:ext uri="{0D108BD9-81ED-4DB2-BD59-A6C34878D82A}">
                    <a16:rowId xmlns:a16="http://schemas.microsoft.com/office/drawing/2014/main" val="2153395741"/>
                  </a:ext>
                </a:extLst>
              </a:tr>
              <a:tr h="360000">
                <a:tc>
                  <a:txBody>
                    <a:bodyPr/>
                    <a:lstStyle/>
                    <a:p>
                      <a:r>
                        <a:rPr lang="et-EE" sz="1400"/>
                        <a:t>Informatsiooni- ja kommunikatsiooni-tehnoloogiad </a:t>
                      </a:r>
                      <a:endParaRPr lang="en-US" sz="1400"/>
                    </a:p>
                  </a:txBody>
                  <a:tcPr/>
                </a:tc>
                <a:tc>
                  <a:txBody>
                    <a:bodyPr/>
                    <a:lstStyle/>
                    <a:p>
                      <a:r>
                        <a:rPr lang="et-EE"/>
                        <a:t>5%</a:t>
                      </a:r>
                      <a:endParaRPr lang="en-US"/>
                    </a:p>
                  </a:txBody>
                  <a:tcPr/>
                </a:tc>
                <a:extLst>
                  <a:ext uri="{0D108BD9-81ED-4DB2-BD59-A6C34878D82A}">
                    <a16:rowId xmlns:a16="http://schemas.microsoft.com/office/drawing/2014/main" val="1385216439"/>
                  </a:ext>
                </a:extLst>
              </a:tr>
              <a:tr h="360000">
                <a:tc>
                  <a:txBody>
                    <a:bodyPr/>
                    <a:lstStyle/>
                    <a:p>
                      <a:r>
                        <a:rPr lang="et-EE" sz="1400"/>
                        <a:t>Tehnika, tootmine ja ehitus</a:t>
                      </a:r>
                      <a:endParaRPr lang="en-US" sz="1400"/>
                    </a:p>
                  </a:txBody>
                  <a:tcPr/>
                </a:tc>
                <a:tc>
                  <a:txBody>
                    <a:bodyPr/>
                    <a:lstStyle/>
                    <a:p>
                      <a:r>
                        <a:rPr lang="et-EE"/>
                        <a:t>3%</a:t>
                      </a:r>
                      <a:endParaRPr lang="en-US"/>
                    </a:p>
                  </a:txBody>
                  <a:tcPr/>
                </a:tc>
                <a:extLst>
                  <a:ext uri="{0D108BD9-81ED-4DB2-BD59-A6C34878D82A}">
                    <a16:rowId xmlns:a16="http://schemas.microsoft.com/office/drawing/2014/main" val="3911321791"/>
                  </a:ext>
                </a:extLst>
              </a:tr>
              <a:tr h="360000">
                <a:tc>
                  <a:txBody>
                    <a:bodyPr/>
                    <a:lstStyle/>
                    <a:p>
                      <a:r>
                        <a:rPr lang="et-EE" sz="1400"/>
                        <a:t>Humanitaar ja kunstid</a:t>
                      </a:r>
                      <a:endParaRPr lang="en-US" sz="1400"/>
                    </a:p>
                  </a:txBody>
                  <a:tcPr/>
                </a:tc>
                <a:tc>
                  <a:txBody>
                    <a:bodyPr/>
                    <a:lstStyle/>
                    <a:p>
                      <a:r>
                        <a:rPr lang="et-EE"/>
                        <a:t>3%</a:t>
                      </a:r>
                      <a:endParaRPr lang="en-US"/>
                    </a:p>
                  </a:txBody>
                  <a:tcPr/>
                </a:tc>
                <a:extLst>
                  <a:ext uri="{0D108BD9-81ED-4DB2-BD59-A6C34878D82A}">
                    <a16:rowId xmlns:a16="http://schemas.microsoft.com/office/drawing/2014/main" val="123315211"/>
                  </a:ext>
                </a:extLst>
              </a:tr>
              <a:tr h="360000">
                <a:tc>
                  <a:txBody>
                    <a:bodyPr/>
                    <a:lstStyle/>
                    <a:p>
                      <a:r>
                        <a:rPr lang="fi-FI" sz="1400" b="0" kern="1200">
                          <a:solidFill>
                            <a:schemeClr val="dk1"/>
                          </a:solidFill>
                          <a:effectLst/>
                        </a:rPr>
                        <a:t>Põllumajandus, metsandus, kalandus ja veterinaaria</a:t>
                      </a:r>
                      <a:endParaRPr lang="en-US" sz="1400"/>
                    </a:p>
                  </a:txBody>
                  <a:tcPr/>
                </a:tc>
                <a:tc>
                  <a:txBody>
                    <a:bodyPr/>
                    <a:lstStyle/>
                    <a:p>
                      <a:r>
                        <a:rPr lang="et-EE"/>
                        <a:t>3%</a:t>
                      </a:r>
                      <a:endParaRPr lang="en-US"/>
                    </a:p>
                  </a:txBody>
                  <a:tcPr/>
                </a:tc>
                <a:extLst>
                  <a:ext uri="{0D108BD9-81ED-4DB2-BD59-A6C34878D82A}">
                    <a16:rowId xmlns:a16="http://schemas.microsoft.com/office/drawing/2014/main" val="2618149606"/>
                  </a:ext>
                </a:extLst>
              </a:tr>
              <a:tr h="360000">
                <a:tc>
                  <a:txBody>
                    <a:bodyPr/>
                    <a:lstStyle/>
                    <a:p>
                      <a:r>
                        <a:rPr lang="et-EE" sz="1400"/>
                        <a:t>Ajakirjandus ja infolevi</a:t>
                      </a:r>
                      <a:endParaRPr lang="en-US" sz="1400"/>
                    </a:p>
                  </a:txBody>
                  <a:tcPr/>
                </a:tc>
                <a:tc>
                  <a:txBody>
                    <a:bodyPr/>
                    <a:lstStyle/>
                    <a:p>
                      <a:r>
                        <a:rPr lang="et-EE"/>
                        <a:t>2%</a:t>
                      </a:r>
                      <a:endParaRPr lang="en-US"/>
                    </a:p>
                  </a:txBody>
                  <a:tcPr/>
                </a:tc>
                <a:extLst>
                  <a:ext uri="{0D108BD9-81ED-4DB2-BD59-A6C34878D82A}">
                    <a16:rowId xmlns:a16="http://schemas.microsoft.com/office/drawing/2014/main" val="3351849215"/>
                  </a:ext>
                </a:extLst>
              </a:tr>
              <a:tr h="360000">
                <a:tc>
                  <a:txBody>
                    <a:bodyPr/>
                    <a:lstStyle/>
                    <a:p>
                      <a:r>
                        <a:rPr lang="et-EE" sz="1400"/>
                        <a:t>Matemaatika ja statistika</a:t>
                      </a:r>
                      <a:endParaRPr lang="en-US" sz="1400"/>
                    </a:p>
                  </a:txBody>
                  <a:tcPr/>
                </a:tc>
                <a:tc>
                  <a:txBody>
                    <a:bodyPr/>
                    <a:lstStyle/>
                    <a:p>
                      <a:r>
                        <a:rPr lang="et-EE"/>
                        <a:t>2%</a:t>
                      </a:r>
                      <a:endParaRPr lang="en-US"/>
                    </a:p>
                  </a:txBody>
                  <a:tcPr/>
                </a:tc>
                <a:extLst>
                  <a:ext uri="{0D108BD9-81ED-4DB2-BD59-A6C34878D82A}">
                    <a16:rowId xmlns:a16="http://schemas.microsoft.com/office/drawing/2014/main" val="2444164071"/>
                  </a:ext>
                </a:extLst>
              </a:tr>
              <a:tr h="360000">
                <a:tc>
                  <a:txBody>
                    <a:bodyPr/>
                    <a:lstStyle/>
                    <a:p>
                      <a:r>
                        <a:rPr lang="et-EE" sz="1400"/>
                        <a:t>Loodusteadused</a:t>
                      </a:r>
                      <a:endParaRPr lang="en-US" sz="1400"/>
                    </a:p>
                  </a:txBody>
                  <a:tcPr/>
                </a:tc>
                <a:tc>
                  <a:txBody>
                    <a:bodyPr/>
                    <a:lstStyle/>
                    <a:p>
                      <a:r>
                        <a:rPr lang="et-EE" dirty="0"/>
                        <a:t>1%</a:t>
                      </a:r>
                      <a:endParaRPr lang="en-US" dirty="0"/>
                    </a:p>
                  </a:txBody>
                  <a:tcPr/>
                </a:tc>
                <a:extLst>
                  <a:ext uri="{0D108BD9-81ED-4DB2-BD59-A6C34878D82A}">
                    <a16:rowId xmlns:a16="http://schemas.microsoft.com/office/drawing/2014/main" val="2861545125"/>
                  </a:ext>
                </a:extLst>
              </a:tr>
            </a:tbl>
          </a:graphicData>
        </a:graphic>
      </p:graphicFrame>
      <p:graphicFrame>
        <p:nvGraphicFramePr>
          <p:cNvPr id="6" name="Chart 5">
            <a:extLst>
              <a:ext uri="{FF2B5EF4-FFF2-40B4-BE49-F238E27FC236}">
                <a16:creationId xmlns:a16="http://schemas.microsoft.com/office/drawing/2014/main" id="{329AD9A4-A06C-5947-E9BA-CB619E0DCED1}"/>
              </a:ext>
            </a:extLst>
          </p:cNvPr>
          <p:cNvGraphicFramePr>
            <a:graphicFrameLocks/>
          </p:cNvGraphicFramePr>
          <p:nvPr>
            <p:extLst>
              <p:ext uri="{D42A27DB-BD31-4B8C-83A1-F6EECF244321}">
                <p14:modId xmlns:p14="http://schemas.microsoft.com/office/powerpoint/2010/main" val="1836768768"/>
              </p:ext>
            </p:extLst>
          </p:nvPr>
        </p:nvGraphicFramePr>
        <p:xfrm>
          <a:off x="5712000" y="273221"/>
          <a:ext cx="6480000" cy="648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75932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49CFE-ECB8-61A2-B7A7-42792C31FEB4}"/>
              </a:ext>
            </a:extLst>
          </p:cNvPr>
          <p:cNvSpPr>
            <a:spLocks noGrp="1"/>
          </p:cNvSpPr>
          <p:nvPr>
            <p:ph type="title"/>
          </p:nvPr>
        </p:nvSpPr>
        <p:spPr>
          <a:xfrm>
            <a:off x="665803" y="285227"/>
            <a:ext cx="10687975" cy="791002"/>
          </a:xfrm>
        </p:spPr>
        <p:txBody>
          <a:bodyPr/>
          <a:lstStyle/>
          <a:p>
            <a:r>
              <a:rPr lang="et-EE" dirty="0"/>
              <a:t>Metoodika</a:t>
            </a:r>
          </a:p>
        </p:txBody>
      </p:sp>
      <p:sp>
        <p:nvSpPr>
          <p:cNvPr id="3" name="Content Placeholder 2">
            <a:extLst>
              <a:ext uri="{FF2B5EF4-FFF2-40B4-BE49-F238E27FC236}">
                <a16:creationId xmlns:a16="http://schemas.microsoft.com/office/drawing/2014/main" id="{EF6ACBC3-0CFF-9669-CBC1-CC1D6849E1EE}"/>
              </a:ext>
            </a:extLst>
          </p:cNvPr>
          <p:cNvSpPr>
            <a:spLocks noGrp="1"/>
          </p:cNvSpPr>
          <p:nvPr>
            <p:ph idx="1"/>
          </p:nvPr>
        </p:nvSpPr>
        <p:spPr>
          <a:xfrm>
            <a:off x="547860" y="1076228"/>
            <a:ext cx="10923859" cy="2352772"/>
          </a:xfrm>
        </p:spPr>
        <p:txBody>
          <a:bodyPr>
            <a:normAutofit fontScale="92500" lnSpcReduction="20000"/>
          </a:bodyPr>
          <a:lstStyle/>
          <a:p>
            <a:pPr marL="0" indent="0" algn="just">
              <a:lnSpc>
                <a:spcPct val="110000"/>
              </a:lnSpc>
              <a:buNone/>
            </a:pPr>
            <a:r>
              <a:rPr lang="et-EE" sz="2400" dirty="0"/>
              <a:t>Küsimustik saadeti 2638 ettevõttele tegevusala EMTAK koodi järgi (vt allolev tabel). Koolitusettevõtete EMTAK koodid leiti EMTAK registri analüüsi ja teadaolevate koolitusettevõtete EMTAK koodide kaardistuse abil.  Valimisse võeti kõik ettevõtted, kus oli vähemalt 1 töötajate registris registreeritud töötaja.</a:t>
            </a:r>
          </a:p>
          <a:p>
            <a:pPr marL="0" indent="0">
              <a:lnSpc>
                <a:spcPct val="110000"/>
              </a:lnSpc>
              <a:buNone/>
            </a:pPr>
            <a:r>
              <a:rPr lang="et-EE" sz="2400" dirty="0"/>
              <a:t>Küsimustikule vastasid 135 koolitusettevõtte esindajad. </a:t>
            </a:r>
          </a:p>
          <a:p>
            <a:pPr marL="0" indent="0">
              <a:lnSpc>
                <a:spcPct val="110000"/>
              </a:lnSpc>
              <a:buNone/>
            </a:pPr>
            <a:r>
              <a:rPr lang="et-EE" sz="2400" dirty="0"/>
              <a:t>Lisaks küsitlusele toimus 2 fookusgrupi intervjuud koolitusettevõtete esindajatega</a:t>
            </a:r>
          </a:p>
          <a:p>
            <a:pPr marL="0" indent="0">
              <a:lnSpc>
                <a:spcPct val="110000"/>
              </a:lnSpc>
              <a:buNone/>
            </a:pPr>
            <a:endParaRPr lang="et-EE" sz="2400" dirty="0"/>
          </a:p>
        </p:txBody>
      </p:sp>
      <p:pic>
        <p:nvPicPr>
          <p:cNvPr id="4" name="Picture 3">
            <a:extLst>
              <a:ext uri="{FF2B5EF4-FFF2-40B4-BE49-F238E27FC236}">
                <a16:creationId xmlns:a16="http://schemas.microsoft.com/office/drawing/2014/main" id="{122DD490-8E13-5E0B-2FDC-DF6638E85546}"/>
              </a:ext>
            </a:extLst>
          </p:cNvPr>
          <p:cNvPicPr>
            <a:picLocks noChangeAspect="1"/>
          </p:cNvPicPr>
          <p:nvPr/>
        </p:nvPicPr>
        <p:blipFill>
          <a:blip r:embed="rId3"/>
          <a:stretch>
            <a:fillRect/>
          </a:stretch>
        </p:blipFill>
        <p:spPr>
          <a:xfrm>
            <a:off x="1551387" y="3368773"/>
            <a:ext cx="8916803" cy="3204000"/>
          </a:xfrm>
          <a:prstGeom prst="rect">
            <a:avLst/>
          </a:prstGeom>
        </p:spPr>
      </p:pic>
    </p:spTree>
    <p:extLst>
      <p:ext uri="{BB962C8B-B14F-4D97-AF65-F5344CB8AC3E}">
        <p14:creationId xmlns:p14="http://schemas.microsoft.com/office/powerpoint/2010/main" val="2919848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83E89-8747-F773-69E8-476511B311C5}"/>
              </a:ext>
            </a:extLst>
          </p:cNvPr>
          <p:cNvSpPr>
            <a:spLocks noGrp="1"/>
          </p:cNvSpPr>
          <p:nvPr>
            <p:ph type="title"/>
          </p:nvPr>
        </p:nvSpPr>
        <p:spPr/>
        <p:txBody>
          <a:bodyPr/>
          <a:lstStyle/>
          <a:p>
            <a:r>
              <a:rPr lang="et-EE" dirty="0"/>
              <a:t>Koolituste </a:t>
            </a:r>
            <a:r>
              <a:rPr lang="et-EE"/>
              <a:t>läbiviimise vormid</a:t>
            </a:r>
          </a:p>
        </p:txBody>
      </p:sp>
      <p:graphicFrame>
        <p:nvGraphicFramePr>
          <p:cNvPr id="4" name="Chart 3">
            <a:extLst>
              <a:ext uri="{FF2B5EF4-FFF2-40B4-BE49-F238E27FC236}">
                <a16:creationId xmlns:a16="http://schemas.microsoft.com/office/drawing/2014/main" id="{2C595A2E-2FB4-9FB2-C25D-C5D5ECBD95A3}"/>
              </a:ext>
            </a:extLst>
          </p:cNvPr>
          <p:cNvGraphicFramePr>
            <a:graphicFrameLocks/>
          </p:cNvGraphicFramePr>
          <p:nvPr>
            <p:extLst>
              <p:ext uri="{D42A27DB-BD31-4B8C-83A1-F6EECF244321}">
                <p14:modId xmlns:p14="http://schemas.microsoft.com/office/powerpoint/2010/main" val="119162973"/>
              </p:ext>
            </p:extLst>
          </p:nvPr>
        </p:nvGraphicFramePr>
        <p:xfrm>
          <a:off x="0" y="1896435"/>
          <a:ext cx="12145171" cy="388937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56363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83E89-8747-F773-69E8-476511B311C5}"/>
              </a:ext>
            </a:extLst>
          </p:cNvPr>
          <p:cNvSpPr>
            <a:spLocks noGrp="1"/>
          </p:cNvSpPr>
          <p:nvPr>
            <p:ph type="title"/>
          </p:nvPr>
        </p:nvSpPr>
        <p:spPr>
          <a:xfrm>
            <a:off x="838200" y="52476"/>
            <a:ext cx="10515600" cy="958013"/>
          </a:xfrm>
        </p:spPr>
        <p:txBody>
          <a:bodyPr/>
          <a:lstStyle/>
          <a:p>
            <a:r>
              <a:rPr lang="et-EE" dirty="0"/>
              <a:t>Viimase kolme aasta muutused</a:t>
            </a:r>
          </a:p>
        </p:txBody>
      </p:sp>
      <p:sp>
        <p:nvSpPr>
          <p:cNvPr id="5" name="TextBox 4">
            <a:extLst>
              <a:ext uri="{FF2B5EF4-FFF2-40B4-BE49-F238E27FC236}">
                <a16:creationId xmlns:a16="http://schemas.microsoft.com/office/drawing/2014/main" id="{C49B7021-E1F2-842E-E754-0D948DF2A352}"/>
              </a:ext>
            </a:extLst>
          </p:cNvPr>
          <p:cNvSpPr txBox="1"/>
          <p:nvPr/>
        </p:nvSpPr>
        <p:spPr>
          <a:xfrm>
            <a:off x="443086" y="1221370"/>
            <a:ext cx="5184000" cy="2401718"/>
          </a:xfrm>
          <a:prstGeom prst="roundRect">
            <a:avLst>
              <a:gd name="adj" fmla="val 12075"/>
            </a:avLst>
          </a:prstGeom>
          <a:solidFill>
            <a:schemeClr val="accent4">
              <a:lumMod val="20000"/>
              <a:lumOff val="80000"/>
            </a:schemeClr>
          </a:solidFill>
          <a:effectLst>
            <a:outerShdw blurRad="50800" dist="38100" dir="8100000" algn="tr" rotWithShape="0">
              <a:prstClr val="black">
                <a:alpha val="40000"/>
              </a:prstClr>
            </a:outerShdw>
          </a:effectLst>
        </p:spPr>
        <p:txBody>
          <a:bodyPr wrap="square" lIns="108000" tIns="108000" rIns="108000" bIns="10800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t-EE" sz="2000" b="0" i="0" u="none" strike="noStrike" kern="1200" cap="none" spc="0" normalizeH="0" baseline="0" noProof="0" dirty="0">
                <a:ln>
                  <a:noFill/>
                </a:ln>
                <a:solidFill>
                  <a:prstClr val="black"/>
                </a:solidFill>
                <a:effectLst/>
                <a:uLnTx/>
                <a:uFillTx/>
                <a:latin typeface="Calibri" panose="020F0502020204030204"/>
                <a:ea typeface="+mn-ea"/>
                <a:cs typeface="+mn-cs"/>
              </a:rPr>
              <a:t>E-õppe areng (15):</a:t>
            </a:r>
            <a:endParaRPr lang="et-EE" sz="1600" dirty="0"/>
          </a:p>
          <a:p>
            <a:pPr marL="177800" indent="-177800">
              <a:buFont typeface="Arial" panose="020B0604020202020204" pitchFamily="34" charset="0"/>
              <a:buChar char="•"/>
            </a:pPr>
            <a:r>
              <a:rPr lang="et-EE" sz="1600" dirty="0"/>
              <a:t>„E-õpet kasutatakse rohkem.“</a:t>
            </a:r>
          </a:p>
          <a:p>
            <a:pPr marL="177800" indent="-177800">
              <a:buFont typeface="Arial" panose="020B0604020202020204" pitchFamily="34" charset="0"/>
              <a:buChar char="•"/>
            </a:pPr>
            <a:r>
              <a:rPr lang="et-EE" sz="1600" dirty="0"/>
              <a:t>„R</a:t>
            </a:r>
            <a:r>
              <a:rPr lang="fi-FI" sz="1600" dirty="0" err="1"/>
              <a:t>ohkem</a:t>
            </a:r>
            <a:r>
              <a:rPr lang="fi-FI" sz="1600" dirty="0"/>
              <a:t> on </a:t>
            </a:r>
            <a:r>
              <a:rPr lang="fi-FI" sz="1600" dirty="0" err="1"/>
              <a:t>läinud</a:t>
            </a:r>
            <a:r>
              <a:rPr lang="fi-FI" sz="1600" dirty="0"/>
              <a:t> online-i </a:t>
            </a:r>
            <a:r>
              <a:rPr lang="fi-FI" sz="1600" dirty="0" err="1"/>
              <a:t>üle</a:t>
            </a:r>
            <a:r>
              <a:rPr lang="et-EE" sz="1600" dirty="0"/>
              <a:t>.“</a:t>
            </a:r>
          </a:p>
          <a:p>
            <a:pPr marL="177800" indent="-177800">
              <a:buFont typeface="Arial" panose="020B0604020202020204" pitchFamily="34" charset="0"/>
              <a:buChar char="•"/>
            </a:pPr>
            <a:r>
              <a:rPr lang="et-EE" sz="1600" dirty="0"/>
              <a:t>„Võtsime kasutusele online koolitused.“</a:t>
            </a:r>
          </a:p>
          <a:p>
            <a:pPr marL="177800" indent="-177800">
              <a:buFont typeface="Arial" panose="020B0604020202020204" pitchFamily="34" charset="0"/>
              <a:buChar char="•"/>
            </a:pPr>
            <a:r>
              <a:rPr lang="et-EE" sz="1600" dirty="0"/>
              <a:t>„E</a:t>
            </a:r>
            <a:r>
              <a:rPr lang="fi-FI" sz="1600" dirty="0"/>
              <a:t>-</a:t>
            </a:r>
            <a:r>
              <a:rPr lang="fi-FI" sz="1600" dirty="0" err="1"/>
              <a:t>õppe</a:t>
            </a:r>
            <a:r>
              <a:rPr lang="fi-FI" sz="1600" dirty="0"/>
              <a:t> ja </a:t>
            </a:r>
            <a:r>
              <a:rPr lang="fi-FI" sz="1600" dirty="0" err="1"/>
              <a:t>online</a:t>
            </a:r>
            <a:r>
              <a:rPr lang="fi-FI" sz="1600" dirty="0"/>
              <a:t> </a:t>
            </a:r>
            <a:r>
              <a:rPr lang="fi-FI" sz="1600" dirty="0" err="1"/>
              <a:t>õppe</a:t>
            </a:r>
            <a:r>
              <a:rPr lang="fi-FI" sz="1600" dirty="0"/>
              <a:t> </a:t>
            </a:r>
            <a:r>
              <a:rPr lang="fi-FI" sz="1600" dirty="0" err="1"/>
              <a:t>kanalite</a:t>
            </a:r>
            <a:r>
              <a:rPr lang="fi-FI" sz="1600" dirty="0"/>
              <a:t> kiire </a:t>
            </a:r>
            <a:r>
              <a:rPr lang="fi-FI" sz="1600" dirty="0" err="1"/>
              <a:t>areng</a:t>
            </a:r>
            <a:r>
              <a:rPr lang="fi-FI" sz="1600" dirty="0"/>
              <a:t> on </a:t>
            </a:r>
            <a:r>
              <a:rPr lang="fi-FI" sz="1600" dirty="0" err="1"/>
              <a:t>peamiselt</a:t>
            </a:r>
            <a:r>
              <a:rPr lang="fi-FI" sz="1600" dirty="0"/>
              <a:t> </a:t>
            </a:r>
            <a:r>
              <a:rPr lang="fi-FI" sz="1600" dirty="0" err="1"/>
              <a:t>toimunud</a:t>
            </a:r>
            <a:r>
              <a:rPr lang="et-EE" sz="1600" dirty="0"/>
              <a:t>.“</a:t>
            </a:r>
          </a:p>
          <a:p>
            <a:pPr marL="177800" indent="-177800">
              <a:buFont typeface="Arial" panose="020B0604020202020204" pitchFamily="34" charset="0"/>
              <a:buChar char="•"/>
            </a:pPr>
            <a:r>
              <a:rPr lang="et-EE" sz="1600" dirty="0"/>
              <a:t>„Kliendid soovivad veebiõpet.“</a:t>
            </a:r>
          </a:p>
          <a:p>
            <a:pPr marL="177800" indent="-177800">
              <a:buFont typeface="Arial" panose="020B0604020202020204" pitchFamily="34" charset="0"/>
              <a:buChar char="•"/>
            </a:pPr>
            <a:r>
              <a:rPr lang="et-EE" sz="1600" dirty="0"/>
              <a:t>„</a:t>
            </a:r>
            <a:r>
              <a:rPr lang="et-EE" sz="1600" dirty="0" err="1"/>
              <a:t>webinarid</a:t>
            </a:r>
            <a:r>
              <a:rPr lang="et-EE" sz="1600" dirty="0"/>
              <a:t>“</a:t>
            </a:r>
          </a:p>
        </p:txBody>
      </p:sp>
      <p:sp>
        <p:nvSpPr>
          <p:cNvPr id="9" name="TextBox 8">
            <a:extLst>
              <a:ext uri="{FF2B5EF4-FFF2-40B4-BE49-F238E27FC236}">
                <a16:creationId xmlns:a16="http://schemas.microsoft.com/office/drawing/2014/main" id="{4F0D2C1A-A6DA-70DE-4F83-8CA99E95B77D}"/>
              </a:ext>
            </a:extLst>
          </p:cNvPr>
          <p:cNvSpPr txBox="1"/>
          <p:nvPr/>
        </p:nvSpPr>
        <p:spPr>
          <a:xfrm>
            <a:off x="526724" y="3945232"/>
            <a:ext cx="5472000" cy="2518155"/>
          </a:xfrm>
          <a:prstGeom prst="roundRect">
            <a:avLst>
              <a:gd name="adj" fmla="val 12193"/>
            </a:avLst>
          </a:prstGeom>
          <a:solidFill>
            <a:schemeClr val="accent5">
              <a:lumMod val="20000"/>
              <a:lumOff val="80000"/>
            </a:schemeClr>
          </a:solidFill>
          <a:effectLst>
            <a:outerShdw blurRad="50800" dist="38100" dir="8100000" algn="tr" rotWithShape="0">
              <a:prstClr val="black">
                <a:alpha val="40000"/>
              </a:prstClr>
            </a:outerShdw>
          </a:effectLst>
        </p:spPr>
        <p:txBody>
          <a:bodyPr wrap="square" lIns="108000" tIns="108000" rIns="108000" bIns="10800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t-EE" sz="2000" b="0" i="0" u="none" strike="noStrike" kern="1200" cap="none" spc="0" normalizeH="0" baseline="0" noProof="0" dirty="0">
                <a:ln>
                  <a:noFill/>
                </a:ln>
                <a:solidFill>
                  <a:prstClr val="black"/>
                </a:solidFill>
                <a:effectLst/>
                <a:uLnTx/>
                <a:uFillTx/>
                <a:latin typeface="Calibri" panose="020F0502020204030204"/>
                <a:ea typeface="+mn-ea"/>
                <a:cs typeface="+mn-cs"/>
              </a:rPr>
              <a:t>Auditoorse õppe väärtustamise kasv (10):</a:t>
            </a:r>
            <a:endParaRPr lang="et-EE" sz="1600" dirty="0"/>
          </a:p>
          <a:p>
            <a:pPr marL="185738" indent="-185738">
              <a:buFont typeface="Arial" panose="020B0604020202020204" pitchFamily="34" charset="0"/>
              <a:buChar char="•"/>
            </a:pPr>
            <a:r>
              <a:rPr lang="et-EE" sz="1600" dirty="0"/>
              <a:t>„Viimasel ajal on pöördutud e-õppe pealt tagasi traditsioonilisemate vormide poole.“</a:t>
            </a:r>
          </a:p>
          <a:p>
            <a:pPr marL="185738" indent="-185738">
              <a:buFont typeface="Arial" panose="020B0604020202020204" pitchFamily="34" charset="0"/>
              <a:buChar char="•"/>
            </a:pPr>
            <a:r>
              <a:rPr lang="et-EE" sz="1600" dirty="0"/>
              <a:t>„Kliendid hakkasid pärast Covidit väga väärtustama auditoorseid koolitusi ja inimestega kontakti.“</a:t>
            </a:r>
          </a:p>
          <a:p>
            <a:pPr marL="185738" indent="-185738">
              <a:buFont typeface="Arial" panose="020B0604020202020204" pitchFamily="34" charset="0"/>
              <a:buChar char="•"/>
            </a:pPr>
            <a:r>
              <a:rPr lang="et-EE" sz="1600" dirty="0"/>
              <a:t>„Auditoorsel</a:t>
            </a:r>
            <a:r>
              <a:rPr lang="en-US" sz="1600" dirty="0"/>
              <a:t> </a:t>
            </a:r>
            <a:r>
              <a:rPr lang="et-EE" sz="1600" dirty="0"/>
              <a:t>õppel on inimene mõtetega loengus ja töötab kaasa.“</a:t>
            </a:r>
          </a:p>
          <a:p>
            <a:pPr marL="185738" indent="-185738">
              <a:buFont typeface="Arial" panose="020B0604020202020204" pitchFamily="34" charset="0"/>
              <a:buChar char="•"/>
            </a:pPr>
            <a:r>
              <a:rPr lang="et-EE" sz="1600" dirty="0"/>
              <a:t>„Väärtustunud on füüsiline kohalolek.“</a:t>
            </a:r>
          </a:p>
        </p:txBody>
      </p:sp>
      <p:sp>
        <p:nvSpPr>
          <p:cNvPr id="3" name="TextBox 2">
            <a:extLst>
              <a:ext uri="{FF2B5EF4-FFF2-40B4-BE49-F238E27FC236}">
                <a16:creationId xmlns:a16="http://schemas.microsoft.com/office/drawing/2014/main" id="{895F0BA7-5CF9-452C-AC7E-C7F12DBA605F}"/>
              </a:ext>
            </a:extLst>
          </p:cNvPr>
          <p:cNvSpPr txBox="1"/>
          <p:nvPr/>
        </p:nvSpPr>
        <p:spPr>
          <a:xfrm>
            <a:off x="6193277" y="2680473"/>
            <a:ext cx="4989445" cy="2138828"/>
          </a:xfrm>
          <a:prstGeom prst="roundRect">
            <a:avLst>
              <a:gd name="adj" fmla="val 12193"/>
            </a:avLst>
          </a:prstGeom>
          <a:solidFill>
            <a:schemeClr val="accent6">
              <a:lumMod val="20000"/>
              <a:lumOff val="80000"/>
            </a:schemeClr>
          </a:solidFill>
          <a:effectLst>
            <a:outerShdw blurRad="50800" dist="38100" dir="8100000" algn="tr" rotWithShape="0">
              <a:prstClr val="black">
                <a:alpha val="40000"/>
              </a:prstClr>
            </a:outerShdw>
          </a:effectLst>
        </p:spPr>
        <p:txBody>
          <a:bodyPr wrap="square" lIns="108000" tIns="108000" rIns="108000" bIns="10800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t-EE" sz="2000" b="0" i="0" u="none" strike="noStrike" kern="1200" cap="none" spc="0" normalizeH="0" baseline="0" noProof="0" dirty="0">
                <a:ln>
                  <a:noFill/>
                </a:ln>
                <a:solidFill>
                  <a:prstClr val="black"/>
                </a:solidFill>
                <a:effectLst/>
                <a:uLnTx/>
                <a:uFillTx/>
                <a:latin typeface="Calibri" panose="020F0502020204030204"/>
                <a:ea typeface="+mn-ea"/>
                <a:cs typeface="+mn-cs"/>
              </a:rPr>
              <a:t>Muutused </a:t>
            </a:r>
            <a:r>
              <a:rPr lang="et-EE" sz="2000" dirty="0" err="1">
                <a:solidFill>
                  <a:prstClr val="black"/>
                </a:solidFill>
                <a:latin typeface="Calibri" panose="020F0502020204030204"/>
              </a:rPr>
              <a:t>inim</a:t>
            </a:r>
            <a:r>
              <a:rPr kumimoji="0" lang="et-EE" sz="2000" b="0" i="0" u="none" strike="noStrike" kern="1200" cap="none" spc="0" normalizeH="0" baseline="0" noProof="0" dirty="0">
                <a:ln>
                  <a:noFill/>
                </a:ln>
                <a:solidFill>
                  <a:prstClr val="black"/>
                </a:solidFill>
                <a:effectLst/>
                <a:uLnTx/>
                <a:uFillTx/>
                <a:latin typeface="Calibri" panose="020F0502020204030204"/>
                <a:ea typeface="+mn-ea"/>
                <a:cs typeface="+mn-cs"/>
              </a:rPr>
              <a:t>käitumises (</a:t>
            </a:r>
            <a:r>
              <a:rPr lang="et-EE" sz="2000" dirty="0">
                <a:solidFill>
                  <a:prstClr val="black"/>
                </a:solidFill>
                <a:latin typeface="Calibri" panose="020F0502020204030204"/>
              </a:rPr>
              <a:t>6</a:t>
            </a:r>
            <a:r>
              <a:rPr kumimoji="0" lang="et-EE" sz="2000" b="0" i="0" u="none" strike="noStrike" kern="1200" cap="none" spc="0" normalizeH="0" baseline="0" noProof="0" dirty="0">
                <a:ln>
                  <a:noFill/>
                </a:ln>
                <a:solidFill>
                  <a:prstClr val="black"/>
                </a:solidFill>
                <a:effectLst/>
                <a:uLnTx/>
                <a:uFillTx/>
                <a:latin typeface="Calibri" panose="020F0502020204030204"/>
                <a:ea typeface="+mn-ea"/>
                <a:cs typeface="+mn-cs"/>
              </a:rPr>
              <a:t>):</a:t>
            </a:r>
            <a:endParaRPr lang="et-EE" sz="1600" dirty="0"/>
          </a:p>
          <a:p>
            <a:pPr marL="185738" indent="-185738">
              <a:buFont typeface="Arial" panose="020B0604020202020204" pitchFamily="34" charset="0"/>
              <a:buChar char="•"/>
            </a:pPr>
            <a:r>
              <a:rPr lang="et-EE" sz="1600" dirty="0"/>
              <a:t>„K</a:t>
            </a:r>
            <a:r>
              <a:rPr lang="fi-FI" sz="1600" dirty="0" err="1"/>
              <a:t>liendi</a:t>
            </a:r>
            <a:r>
              <a:rPr lang="fi-FI" sz="1600" dirty="0"/>
              <a:t> </a:t>
            </a:r>
            <a:r>
              <a:rPr lang="fi-FI" sz="1600" dirty="0" err="1"/>
              <a:t>käitumine</a:t>
            </a:r>
            <a:r>
              <a:rPr lang="fi-FI" sz="1600" dirty="0"/>
              <a:t> on </a:t>
            </a:r>
            <a:r>
              <a:rPr lang="fi-FI" sz="1600" dirty="0" err="1"/>
              <a:t>kaootilisem</a:t>
            </a:r>
            <a:r>
              <a:rPr lang="fi-FI" sz="1600" dirty="0"/>
              <a:t>, </a:t>
            </a:r>
            <a:r>
              <a:rPr lang="fi-FI" sz="1600" dirty="0" err="1"/>
              <a:t>äraütlemisi</a:t>
            </a:r>
            <a:r>
              <a:rPr lang="fi-FI" sz="1600" dirty="0"/>
              <a:t> </a:t>
            </a:r>
            <a:r>
              <a:rPr lang="fi-FI" sz="1600" dirty="0" err="1"/>
              <a:t>vahetult</a:t>
            </a:r>
            <a:r>
              <a:rPr lang="fi-FI" sz="1600" dirty="0"/>
              <a:t> enne </a:t>
            </a:r>
            <a:r>
              <a:rPr lang="fi-FI" sz="1600" dirty="0" err="1"/>
              <a:t>koolitusi</a:t>
            </a:r>
            <a:r>
              <a:rPr lang="fi-FI" sz="1600" dirty="0"/>
              <a:t> on </a:t>
            </a:r>
            <a:r>
              <a:rPr lang="fi-FI" sz="1600" dirty="0" err="1"/>
              <a:t>oluliselt</a:t>
            </a:r>
            <a:r>
              <a:rPr lang="fi-FI" sz="1600" dirty="0"/>
              <a:t> </a:t>
            </a:r>
            <a:r>
              <a:rPr lang="fi-FI" sz="1600" dirty="0" err="1"/>
              <a:t>rohkem</a:t>
            </a:r>
            <a:r>
              <a:rPr lang="et-EE" sz="1600" dirty="0"/>
              <a:t>.“</a:t>
            </a:r>
          </a:p>
          <a:p>
            <a:pPr marL="185738" indent="-185738">
              <a:buFont typeface="Arial" panose="020B0604020202020204" pitchFamily="34" charset="0"/>
              <a:buChar char="•"/>
            </a:pPr>
            <a:r>
              <a:rPr lang="et-EE" sz="1600" dirty="0"/>
              <a:t>„Inimesed on kinnisemad.“</a:t>
            </a:r>
          </a:p>
          <a:p>
            <a:pPr marL="185738" indent="-185738">
              <a:buFont typeface="Arial" panose="020B0604020202020204" pitchFamily="34" charset="0"/>
              <a:buChar char="•"/>
            </a:pPr>
            <a:r>
              <a:rPr lang="et-EE" sz="1600" dirty="0"/>
              <a:t>„K</a:t>
            </a:r>
            <a:r>
              <a:rPr lang="fi-FI" sz="1600" dirty="0" err="1"/>
              <a:t>liendid</a:t>
            </a:r>
            <a:r>
              <a:rPr lang="fi-FI" sz="1600" dirty="0"/>
              <a:t> on </a:t>
            </a:r>
            <a:r>
              <a:rPr lang="fi-FI" sz="1600" dirty="0" err="1"/>
              <a:t>ärevamad</a:t>
            </a:r>
            <a:r>
              <a:rPr lang="fi-FI" sz="1600" dirty="0"/>
              <a:t>, </a:t>
            </a:r>
            <a:r>
              <a:rPr lang="fi-FI" sz="1600" dirty="0" err="1"/>
              <a:t>tellimusi</a:t>
            </a:r>
            <a:r>
              <a:rPr lang="fi-FI" sz="1600" dirty="0"/>
              <a:t> </a:t>
            </a:r>
            <a:r>
              <a:rPr lang="fi-FI" sz="1600" dirty="0" err="1"/>
              <a:t>muudetakse</a:t>
            </a:r>
            <a:r>
              <a:rPr lang="fi-FI" sz="1600" dirty="0"/>
              <a:t> </a:t>
            </a:r>
            <a:r>
              <a:rPr lang="fi-FI" sz="1600" dirty="0" err="1"/>
              <a:t>sagedamini</a:t>
            </a:r>
            <a:r>
              <a:rPr lang="fi-FI" sz="1600" dirty="0"/>
              <a:t> </a:t>
            </a:r>
            <a:r>
              <a:rPr lang="fi-FI" sz="1600" dirty="0" err="1"/>
              <a:t>või</a:t>
            </a:r>
            <a:r>
              <a:rPr lang="fi-FI" sz="1600" dirty="0"/>
              <a:t> ei vasta </a:t>
            </a:r>
            <a:r>
              <a:rPr lang="fi-FI" sz="1600" dirty="0" err="1"/>
              <a:t>tellimus</a:t>
            </a:r>
            <a:r>
              <a:rPr lang="fi-FI" sz="1600" dirty="0"/>
              <a:t> </a:t>
            </a:r>
            <a:r>
              <a:rPr lang="fi-FI" sz="1600" dirty="0" err="1"/>
              <a:t>täpselt</a:t>
            </a:r>
            <a:r>
              <a:rPr lang="fi-FI" sz="1600" dirty="0"/>
              <a:t> </a:t>
            </a:r>
            <a:r>
              <a:rPr lang="fi-FI" sz="1600" dirty="0" err="1"/>
              <a:t>sihtgrupi</a:t>
            </a:r>
            <a:r>
              <a:rPr lang="fi-FI" sz="1600" dirty="0"/>
              <a:t> </a:t>
            </a:r>
            <a:r>
              <a:rPr lang="fi-FI" sz="1600" dirty="0" err="1"/>
              <a:t>vajadustele</a:t>
            </a:r>
            <a:r>
              <a:rPr lang="et-EE" sz="1600" dirty="0"/>
              <a:t>.“</a:t>
            </a:r>
          </a:p>
        </p:txBody>
      </p:sp>
      <p:sp>
        <p:nvSpPr>
          <p:cNvPr id="4" name="TextBox 3">
            <a:extLst>
              <a:ext uri="{FF2B5EF4-FFF2-40B4-BE49-F238E27FC236}">
                <a16:creationId xmlns:a16="http://schemas.microsoft.com/office/drawing/2014/main" id="{F81AB5F7-FAE1-7E0A-BABB-06E35D531B28}"/>
              </a:ext>
            </a:extLst>
          </p:cNvPr>
          <p:cNvSpPr txBox="1"/>
          <p:nvPr/>
        </p:nvSpPr>
        <p:spPr>
          <a:xfrm>
            <a:off x="6638159" y="5077545"/>
            <a:ext cx="5076000" cy="1054406"/>
          </a:xfrm>
          <a:prstGeom prst="roundRect">
            <a:avLst>
              <a:gd name="adj" fmla="val 12193"/>
            </a:avLst>
          </a:prstGeom>
          <a:solidFill>
            <a:schemeClr val="bg1"/>
          </a:solidFill>
          <a:ln>
            <a:solidFill>
              <a:schemeClr val="tx1"/>
            </a:solidFill>
          </a:ln>
          <a:effectLst>
            <a:outerShdw blurRad="50800" dist="38100" dir="8100000" algn="tr" rotWithShape="0">
              <a:prstClr val="black">
                <a:alpha val="40000"/>
              </a:prstClr>
            </a:outerShdw>
          </a:effectLst>
        </p:spPr>
        <p:txBody>
          <a:bodyPr wrap="square" lIns="108000" tIns="108000" rIns="108000" bIns="108000">
            <a:spAutoFit/>
          </a:bodyPr>
          <a:lstStyle/>
          <a:p>
            <a:r>
              <a:rPr lang="et-EE" sz="1600" b="1" u="sng" dirty="0"/>
              <a:t>LISAKS: </a:t>
            </a:r>
          </a:p>
          <a:p>
            <a:pPr marL="185738" indent="-185738">
              <a:buFont typeface="Arial" panose="020B0604020202020204" pitchFamily="34" charset="0"/>
              <a:buChar char="•"/>
            </a:pPr>
            <a:r>
              <a:rPr lang="et-EE" sz="1600" dirty="0"/>
              <a:t>Fookused enesearengu teemadel (4)</a:t>
            </a:r>
          </a:p>
          <a:p>
            <a:pPr marL="185738" indent="-185738">
              <a:buFont typeface="Arial" panose="020B0604020202020204" pitchFamily="34" charset="0"/>
              <a:buChar char="•"/>
            </a:pPr>
            <a:r>
              <a:rPr lang="et-EE" sz="1600" dirty="0"/>
              <a:t>Rohkem võimalusi koolitamiseks (4)</a:t>
            </a:r>
          </a:p>
        </p:txBody>
      </p:sp>
      <p:sp>
        <p:nvSpPr>
          <p:cNvPr id="7" name="TextBox 6">
            <a:extLst>
              <a:ext uri="{FF2B5EF4-FFF2-40B4-BE49-F238E27FC236}">
                <a16:creationId xmlns:a16="http://schemas.microsoft.com/office/drawing/2014/main" id="{121A1135-02CF-731B-B2E9-B00872ED0794}"/>
              </a:ext>
            </a:extLst>
          </p:cNvPr>
          <p:cNvSpPr txBox="1"/>
          <p:nvPr/>
        </p:nvSpPr>
        <p:spPr>
          <a:xfrm>
            <a:off x="6096000" y="1051738"/>
            <a:ext cx="5184000" cy="1370491"/>
          </a:xfrm>
          <a:prstGeom prst="roundRect">
            <a:avLst>
              <a:gd name="adj" fmla="val 10042"/>
            </a:avLst>
          </a:prstGeom>
          <a:solidFill>
            <a:schemeClr val="accent2">
              <a:lumMod val="20000"/>
              <a:lumOff val="80000"/>
            </a:schemeClr>
          </a:solidFill>
          <a:effectLst>
            <a:outerShdw blurRad="50800" dist="38100" dir="8100000" algn="tr" rotWithShape="0">
              <a:prstClr val="black">
                <a:alpha val="40000"/>
              </a:prstClr>
            </a:outerShdw>
          </a:effectLst>
        </p:spPr>
        <p:txBody>
          <a:bodyPr wrap="square" lIns="108000" tIns="108000" rIns="108000" bIns="10800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t-EE" sz="2000" b="0" i="0" u="none" strike="noStrike" kern="1200" cap="none" spc="0" normalizeH="0" baseline="0" noProof="0" dirty="0">
                <a:ln>
                  <a:noFill/>
                </a:ln>
                <a:solidFill>
                  <a:prstClr val="black"/>
                </a:solidFill>
                <a:effectLst/>
                <a:uLnTx/>
                <a:uFillTx/>
                <a:latin typeface="Calibri" panose="020F0502020204030204"/>
                <a:ea typeface="+mn-ea"/>
                <a:cs typeface="+mn-cs"/>
              </a:rPr>
              <a:t>Muutusi ei ole (8):</a:t>
            </a:r>
            <a:endParaRPr lang="et-EE" sz="1600" dirty="0"/>
          </a:p>
          <a:p>
            <a:pPr marL="185738" indent="-185738">
              <a:buFont typeface="Arial" panose="020B0604020202020204" pitchFamily="34" charset="0"/>
              <a:buChar char="•"/>
            </a:pPr>
            <a:r>
              <a:rPr lang="et-EE" sz="1600" dirty="0"/>
              <a:t>„Ei ole muutusi täheldanud.“</a:t>
            </a:r>
          </a:p>
          <a:p>
            <a:pPr marL="185738" indent="-185738">
              <a:buFont typeface="Arial" panose="020B0604020202020204" pitchFamily="34" charset="0"/>
              <a:buChar char="•"/>
            </a:pPr>
            <a:r>
              <a:rPr lang="et-EE" sz="1600" dirty="0"/>
              <a:t>„</a:t>
            </a:r>
            <a:r>
              <a:rPr lang="fi-FI" sz="1600" dirty="0" err="1"/>
              <a:t>Meie</a:t>
            </a:r>
            <a:r>
              <a:rPr lang="fi-FI" sz="1600" dirty="0"/>
              <a:t> </a:t>
            </a:r>
            <a:r>
              <a:rPr lang="fi-FI" sz="1600" dirty="0" err="1"/>
              <a:t>tegevuses</a:t>
            </a:r>
            <a:r>
              <a:rPr lang="fi-FI" sz="1600" dirty="0"/>
              <a:t> ei ole </a:t>
            </a:r>
            <a:r>
              <a:rPr lang="fi-FI" sz="1600" dirty="0" err="1"/>
              <a:t>märganud</a:t>
            </a:r>
            <a:r>
              <a:rPr lang="fi-FI" sz="1600" dirty="0"/>
              <a:t> </a:t>
            </a:r>
            <a:r>
              <a:rPr lang="fi-FI" sz="1600" dirty="0" err="1"/>
              <a:t>erilisi</a:t>
            </a:r>
            <a:r>
              <a:rPr lang="fi-FI" sz="1600" dirty="0"/>
              <a:t> </a:t>
            </a:r>
            <a:r>
              <a:rPr lang="fi-FI" sz="1600" dirty="0" err="1"/>
              <a:t>muutusi</a:t>
            </a:r>
            <a:r>
              <a:rPr lang="et-EE" sz="1600" dirty="0"/>
              <a:t>.“</a:t>
            </a:r>
          </a:p>
          <a:p>
            <a:pPr marL="185738" indent="-185738">
              <a:buFont typeface="Arial" panose="020B0604020202020204" pitchFamily="34" charset="0"/>
              <a:buChar char="•"/>
            </a:pPr>
            <a:r>
              <a:rPr lang="et-EE" sz="1600" dirty="0"/>
              <a:t>„Midagi pole muutunud.“</a:t>
            </a:r>
          </a:p>
        </p:txBody>
      </p:sp>
    </p:spTree>
    <p:extLst>
      <p:ext uri="{BB962C8B-B14F-4D97-AF65-F5344CB8AC3E}">
        <p14:creationId xmlns:p14="http://schemas.microsoft.com/office/powerpoint/2010/main" val="38147449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83E89-8747-F773-69E8-476511B311C5}"/>
              </a:ext>
            </a:extLst>
          </p:cNvPr>
          <p:cNvSpPr>
            <a:spLocks noGrp="1"/>
          </p:cNvSpPr>
          <p:nvPr>
            <p:ph type="title"/>
          </p:nvPr>
        </p:nvSpPr>
        <p:spPr>
          <a:xfrm>
            <a:off x="838200" y="52476"/>
            <a:ext cx="10515600" cy="958013"/>
          </a:xfrm>
        </p:spPr>
        <p:txBody>
          <a:bodyPr/>
          <a:lstStyle/>
          <a:p>
            <a:r>
              <a:rPr lang="et-EE" dirty="0"/>
              <a:t>Järgmise 3-5 aasta arengusuunad</a:t>
            </a:r>
          </a:p>
        </p:txBody>
      </p:sp>
      <p:sp>
        <p:nvSpPr>
          <p:cNvPr id="5" name="TextBox 4">
            <a:extLst>
              <a:ext uri="{FF2B5EF4-FFF2-40B4-BE49-F238E27FC236}">
                <a16:creationId xmlns:a16="http://schemas.microsoft.com/office/drawing/2014/main" id="{C49B7021-E1F2-842E-E754-0D948DF2A352}"/>
              </a:ext>
            </a:extLst>
          </p:cNvPr>
          <p:cNvSpPr txBox="1"/>
          <p:nvPr/>
        </p:nvSpPr>
        <p:spPr>
          <a:xfrm>
            <a:off x="615306" y="1374474"/>
            <a:ext cx="5184000" cy="2138828"/>
          </a:xfrm>
          <a:prstGeom prst="roundRect">
            <a:avLst>
              <a:gd name="adj" fmla="val 12075"/>
            </a:avLst>
          </a:prstGeom>
          <a:solidFill>
            <a:schemeClr val="accent6">
              <a:lumMod val="20000"/>
              <a:lumOff val="80000"/>
            </a:schemeClr>
          </a:solidFill>
          <a:effectLst>
            <a:outerShdw blurRad="50800" dist="38100" dir="8100000" algn="tr" rotWithShape="0">
              <a:prstClr val="black">
                <a:alpha val="40000"/>
              </a:prstClr>
            </a:outerShdw>
          </a:effectLst>
        </p:spPr>
        <p:txBody>
          <a:bodyPr wrap="square" lIns="108000" tIns="108000" rIns="108000" bIns="10800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t-EE" sz="2000" b="0" i="0" u="none" strike="noStrike" kern="1200" cap="none" spc="0" normalizeH="0" baseline="0" noProof="0" dirty="0">
                <a:ln>
                  <a:noFill/>
                </a:ln>
                <a:solidFill>
                  <a:prstClr val="black"/>
                </a:solidFill>
                <a:effectLst/>
                <a:uLnTx/>
                <a:uFillTx/>
                <a:latin typeface="Calibri" panose="020F0502020204030204"/>
                <a:ea typeface="+mn-ea"/>
                <a:cs typeface="+mn-cs"/>
              </a:rPr>
              <a:t>Uued koolitused (12):</a:t>
            </a:r>
            <a:endParaRPr lang="et-EE" sz="1600" dirty="0"/>
          </a:p>
          <a:p>
            <a:pPr marL="177800" indent="-177800">
              <a:buFont typeface="Arial" panose="020B0604020202020204" pitchFamily="34" charset="0"/>
              <a:buChar char="•"/>
            </a:pPr>
            <a:r>
              <a:rPr lang="et-EE" sz="1600" dirty="0"/>
              <a:t>„u</a:t>
            </a:r>
            <a:r>
              <a:rPr lang="nn-NO" sz="1600" dirty="0"/>
              <a:t>ute valdkondade koolitused (nt</a:t>
            </a:r>
            <a:r>
              <a:rPr lang="et-EE" sz="1600" dirty="0"/>
              <a:t>.</a:t>
            </a:r>
            <a:r>
              <a:rPr lang="nn-NO" sz="1600" dirty="0"/>
              <a:t> kestlik areng)</a:t>
            </a:r>
            <a:r>
              <a:rPr lang="et-EE" sz="1600" dirty="0"/>
              <a:t>“</a:t>
            </a:r>
          </a:p>
          <a:p>
            <a:pPr marL="177800" indent="-177800">
              <a:buFont typeface="Arial" panose="020B0604020202020204" pitchFamily="34" charset="0"/>
              <a:buChar char="•"/>
            </a:pPr>
            <a:r>
              <a:rPr lang="et-EE" sz="1600" dirty="0"/>
              <a:t>„Riigiametnike ametilaste pädevustega seotud koolitused (poliitikate/õigusaktide mõjude hindamine, kaasamine, korruptsiooniennetus jm.). Kogukonnakoolitused, sh. kaasamine/koosloome, maarahvakultuur jm.“</a:t>
            </a:r>
          </a:p>
        </p:txBody>
      </p:sp>
      <p:sp>
        <p:nvSpPr>
          <p:cNvPr id="7" name="TextBox 6">
            <a:extLst>
              <a:ext uri="{FF2B5EF4-FFF2-40B4-BE49-F238E27FC236}">
                <a16:creationId xmlns:a16="http://schemas.microsoft.com/office/drawing/2014/main" id="{121A1135-02CF-731B-B2E9-B00872ED0794}"/>
              </a:ext>
            </a:extLst>
          </p:cNvPr>
          <p:cNvSpPr txBox="1"/>
          <p:nvPr/>
        </p:nvSpPr>
        <p:spPr>
          <a:xfrm>
            <a:off x="6003492" y="1010489"/>
            <a:ext cx="5184000" cy="1598437"/>
          </a:xfrm>
          <a:prstGeom prst="roundRect">
            <a:avLst>
              <a:gd name="adj" fmla="val 10042"/>
            </a:avLst>
          </a:prstGeom>
          <a:solidFill>
            <a:schemeClr val="accent5">
              <a:lumMod val="20000"/>
              <a:lumOff val="80000"/>
            </a:schemeClr>
          </a:solidFill>
          <a:effectLst>
            <a:outerShdw blurRad="50800" dist="38100" dir="8100000" algn="tr" rotWithShape="0">
              <a:prstClr val="black">
                <a:alpha val="40000"/>
              </a:prstClr>
            </a:outerShdw>
          </a:effectLst>
        </p:spPr>
        <p:txBody>
          <a:bodyPr wrap="square" lIns="108000" tIns="108000" rIns="108000" bIns="10800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t-EE" sz="2000" b="0" i="0" u="none" strike="noStrike" kern="1200" cap="none" spc="0" normalizeH="0" baseline="0" noProof="0" dirty="0">
                <a:ln>
                  <a:noFill/>
                </a:ln>
                <a:solidFill>
                  <a:prstClr val="black"/>
                </a:solidFill>
                <a:effectLst/>
                <a:uLnTx/>
                <a:uFillTx/>
                <a:latin typeface="Calibri" panose="020F0502020204030204"/>
                <a:ea typeface="+mn-ea"/>
                <a:cs typeface="+mn-cs"/>
              </a:rPr>
              <a:t>Rohkem e-õpet (11):</a:t>
            </a:r>
            <a:endParaRPr lang="et-EE" sz="1600" dirty="0"/>
          </a:p>
          <a:p>
            <a:pPr marL="185738" indent="-185738">
              <a:buFont typeface="Arial" panose="020B0604020202020204" pitchFamily="34" charset="0"/>
              <a:buChar char="•"/>
            </a:pPr>
            <a:r>
              <a:rPr lang="et-EE" sz="1600" dirty="0"/>
              <a:t>„aktiivne veebikeskkonnas õpe“</a:t>
            </a:r>
          </a:p>
          <a:p>
            <a:pPr marL="185738" indent="-185738">
              <a:buFont typeface="Arial" panose="020B0604020202020204" pitchFamily="34" charset="0"/>
              <a:buChar char="•"/>
            </a:pPr>
            <a:r>
              <a:rPr lang="et-EE" sz="1600" dirty="0"/>
              <a:t>„online õppe arendamine, selle atraktiivsemaks muutmine“</a:t>
            </a:r>
          </a:p>
          <a:p>
            <a:pPr marL="185738" indent="-185738">
              <a:buFont typeface="Arial" panose="020B0604020202020204" pitchFamily="34" charset="0"/>
              <a:buChar char="•"/>
            </a:pPr>
            <a:r>
              <a:rPr lang="et-EE" sz="1600" dirty="0"/>
              <a:t>„uued kvaliteetsed e-koolitused“</a:t>
            </a:r>
          </a:p>
        </p:txBody>
      </p:sp>
      <p:sp>
        <p:nvSpPr>
          <p:cNvPr id="9" name="TextBox 8">
            <a:extLst>
              <a:ext uri="{FF2B5EF4-FFF2-40B4-BE49-F238E27FC236}">
                <a16:creationId xmlns:a16="http://schemas.microsoft.com/office/drawing/2014/main" id="{4F0D2C1A-A6DA-70DE-4F83-8CA99E95B77D}"/>
              </a:ext>
            </a:extLst>
          </p:cNvPr>
          <p:cNvSpPr txBox="1"/>
          <p:nvPr/>
        </p:nvSpPr>
        <p:spPr>
          <a:xfrm>
            <a:off x="244812" y="3877288"/>
            <a:ext cx="5433711" cy="2138828"/>
          </a:xfrm>
          <a:prstGeom prst="roundRect">
            <a:avLst>
              <a:gd name="adj" fmla="val 12193"/>
            </a:avLst>
          </a:prstGeom>
          <a:solidFill>
            <a:schemeClr val="accent4">
              <a:lumMod val="20000"/>
              <a:lumOff val="80000"/>
            </a:schemeClr>
          </a:solidFill>
          <a:effectLst>
            <a:outerShdw blurRad="50800" dist="38100" dir="8100000" algn="tr" rotWithShape="0">
              <a:prstClr val="black">
                <a:alpha val="40000"/>
              </a:prstClr>
            </a:outerShdw>
          </a:effectLst>
        </p:spPr>
        <p:txBody>
          <a:bodyPr wrap="square" lIns="108000" tIns="108000" rIns="108000" bIns="10800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t-EE" sz="2000" b="0" i="0" u="none" strike="noStrike" kern="1200" cap="none" spc="0" normalizeH="0" baseline="0" noProof="0" dirty="0">
                <a:ln>
                  <a:noFill/>
                </a:ln>
                <a:solidFill>
                  <a:prstClr val="black"/>
                </a:solidFill>
                <a:effectLst/>
                <a:uLnTx/>
                <a:uFillTx/>
                <a:latin typeface="Calibri" panose="020F0502020204030204"/>
                <a:ea typeface="+mn-ea"/>
                <a:cs typeface="+mn-cs"/>
              </a:rPr>
              <a:t>Materiaalsete vahendite soetamine (8):</a:t>
            </a:r>
            <a:endParaRPr lang="et-EE" sz="1600" dirty="0"/>
          </a:p>
          <a:p>
            <a:pPr marL="185738" indent="-185738">
              <a:buFont typeface="Arial" panose="020B0604020202020204" pitchFamily="34" charset="0"/>
              <a:buChar char="•"/>
            </a:pPr>
            <a:r>
              <a:rPr lang="et-EE" sz="1600" dirty="0"/>
              <a:t>„uute autode ostmine koolituseks“</a:t>
            </a:r>
          </a:p>
          <a:p>
            <a:pPr marL="185738" indent="-185738">
              <a:buFont typeface="Arial" panose="020B0604020202020204" pitchFamily="34" charset="0"/>
              <a:buChar char="•"/>
            </a:pPr>
            <a:r>
              <a:rPr lang="et-EE" sz="1600" dirty="0"/>
              <a:t>„tehnoloogia, esitlusvahendid“</a:t>
            </a:r>
          </a:p>
          <a:p>
            <a:pPr marL="185738" indent="-185738">
              <a:buFont typeface="Arial" panose="020B0604020202020204" pitchFamily="34" charset="0"/>
              <a:buChar char="•"/>
            </a:pPr>
            <a:r>
              <a:rPr lang="et-EE" sz="1600" dirty="0"/>
              <a:t>„I</a:t>
            </a:r>
            <a:r>
              <a:rPr lang="fi-FI" sz="1600" dirty="0" err="1"/>
              <a:t>nvesteerida</a:t>
            </a:r>
            <a:r>
              <a:rPr lang="fi-FI" sz="1600" dirty="0"/>
              <a:t> IT-</a:t>
            </a:r>
            <a:r>
              <a:rPr lang="fi-FI" sz="1600" dirty="0" err="1"/>
              <a:t>tehnikasse</a:t>
            </a:r>
            <a:r>
              <a:rPr lang="fi-FI" sz="1600" dirty="0"/>
              <a:t>, et olla </a:t>
            </a:r>
            <a:r>
              <a:rPr lang="fi-FI" sz="1600" dirty="0" err="1"/>
              <a:t>rohkem</a:t>
            </a:r>
            <a:r>
              <a:rPr lang="fi-FI" sz="1600" dirty="0"/>
              <a:t> </a:t>
            </a:r>
            <a:r>
              <a:rPr lang="fi-FI" sz="1600" dirty="0" err="1"/>
              <a:t>veebis</a:t>
            </a:r>
            <a:r>
              <a:rPr lang="fi-FI" sz="1600" dirty="0"/>
              <a:t> ja </a:t>
            </a:r>
            <a:r>
              <a:rPr lang="fi-FI" sz="1600" dirty="0" err="1"/>
              <a:t>säästa</a:t>
            </a:r>
            <a:r>
              <a:rPr lang="fi-FI" sz="1600" dirty="0"/>
              <a:t> </a:t>
            </a:r>
            <a:r>
              <a:rPr lang="fi-FI" sz="1600" dirty="0" err="1"/>
              <a:t>aega</a:t>
            </a:r>
            <a:r>
              <a:rPr lang="fi-FI" sz="1600" dirty="0"/>
              <a:t> </a:t>
            </a:r>
            <a:r>
              <a:rPr lang="fi-FI" sz="1600" dirty="0" err="1"/>
              <a:t>mööda</a:t>
            </a:r>
            <a:r>
              <a:rPr lang="fi-FI" sz="1600" dirty="0"/>
              <a:t> Eestit </a:t>
            </a:r>
            <a:r>
              <a:rPr lang="fi-FI" sz="1600" dirty="0" err="1"/>
              <a:t>sõitmisele</a:t>
            </a:r>
            <a:r>
              <a:rPr lang="fi-FI" sz="1600" dirty="0"/>
              <a:t>.</a:t>
            </a:r>
            <a:r>
              <a:rPr lang="et-EE" sz="1600" dirty="0"/>
              <a:t>“</a:t>
            </a:r>
          </a:p>
          <a:p>
            <a:pPr marL="185738" indent="-185738">
              <a:buFont typeface="Arial" panose="020B0604020202020204" pitchFamily="34" charset="0"/>
              <a:buChar char="•"/>
            </a:pPr>
            <a:r>
              <a:rPr lang="et-EE" sz="1600" dirty="0"/>
              <a:t>„raha suunata seadmetesse“</a:t>
            </a:r>
          </a:p>
          <a:p>
            <a:pPr marL="185738" indent="-185738">
              <a:buFont typeface="Arial" panose="020B0604020202020204" pitchFamily="34" charset="0"/>
              <a:buChar char="•"/>
            </a:pPr>
            <a:r>
              <a:rPr lang="et-EE" sz="1600" dirty="0"/>
              <a:t>„klassiruum“</a:t>
            </a:r>
          </a:p>
        </p:txBody>
      </p:sp>
      <p:sp>
        <p:nvSpPr>
          <p:cNvPr id="3" name="TextBox 2">
            <a:extLst>
              <a:ext uri="{FF2B5EF4-FFF2-40B4-BE49-F238E27FC236}">
                <a16:creationId xmlns:a16="http://schemas.microsoft.com/office/drawing/2014/main" id="{895F0BA7-5CF9-452C-AC7E-C7F12DBA605F}"/>
              </a:ext>
            </a:extLst>
          </p:cNvPr>
          <p:cNvSpPr txBox="1"/>
          <p:nvPr/>
        </p:nvSpPr>
        <p:spPr>
          <a:xfrm>
            <a:off x="6837265" y="2739710"/>
            <a:ext cx="4989445" cy="1645909"/>
          </a:xfrm>
          <a:prstGeom prst="roundRect">
            <a:avLst>
              <a:gd name="adj" fmla="val 12193"/>
            </a:avLst>
          </a:prstGeom>
          <a:solidFill>
            <a:schemeClr val="accent2">
              <a:lumMod val="20000"/>
              <a:lumOff val="80000"/>
            </a:schemeClr>
          </a:solidFill>
          <a:effectLst>
            <a:outerShdw blurRad="50800" dist="38100" dir="8100000" algn="tr" rotWithShape="0">
              <a:prstClr val="black">
                <a:alpha val="40000"/>
              </a:prstClr>
            </a:outerShdw>
          </a:effectLst>
        </p:spPr>
        <p:txBody>
          <a:bodyPr wrap="square" lIns="108000" tIns="108000" rIns="108000" bIns="10800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t-EE" sz="2000" b="0" i="0" u="none" strike="noStrike" kern="1200" cap="none" spc="0" normalizeH="0" baseline="0" noProof="0" dirty="0">
                <a:ln>
                  <a:noFill/>
                </a:ln>
                <a:solidFill>
                  <a:prstClr val="black"/>
                </a:solidFill>
                <a:effectLst/>
                <a:uLnTx/>
                <a:uFillTx/>
                <a:latin typeface="Calibri" panose="020F0502020204030204"/>
                <a:ea typeface="+mn-ea"/>
                <a:cs typeface="+mn-cs"/>
              </a:rPr>
              <a:t>Koolitajate endi arendamine (8):</a:t>
            </a:r>
            <a:endParaRPr lang="et-EE" sz="1600" dirty="0"/>
          </a:p>
          <a:p>
            <a:pPr marL="185738" indent="-185738">
              <a:buFont typeface="Arial" panose="020B0604020202020204" pitchFamily="34" charset="0"/>
              <a:buChar char="•"/>
            </a:pPr>
            <a:r>
              <a:rPr lang="et-EE" sz="1600" dirty="0"/>
              <a:t>„koolitaja eneseareng“</a:t>
            </a:r>
          </a:p>
          <a:p>
            <a:pPr marL="185738" indent="-185738">
              <a:buFont typeface="Arial" panose="020B0604020202020204" pitchFamily="34" charset="0"/>
              <a:buChar char="•"/>
            </a:pPr>
            <a:r>
              <a:rPr lang="et-EE" sz="1600" dirty="0"/>
              <a:t>„enesetäiendamine“</a:t>
            </a:r>
          </a:p>
          <a:p>
            <a:pPr marL="185738" indent="-185738">
              <a:buFont typeface="Arial" panose="020B0604020202020204" pitchFamily="34" charset="0"/>
              <a:buChar char="•"/>
            </a:pPr>
            <a:r>
              <a:rPr lang="et-EE" sz="1600" dirty="0"/>
              <a:t>„uus väljaõpe“</a:t>
            </a:r>
          </a:p>
          <a:p>
            <a:pPr marL="185738" indent="-185738">
              <a:buFont typeface="Arial" panose="020B0604020202020204" pitchFamily="34" charset="0"/>
              <a:buChar char="•"/>
            </a:pPr>
            <a:r>
              <a:rPr lang="et-EE" sz="1600" dirty="0"/>
              <a:t>„täiskasvanute koolitaja koolitused“</a:t>
            </a:r>
          </a:p>
        </p:txBody>
      </p:sp>
      <p:sp>
        <p:nvSpPr>
          <p:cNvPr id="4" name="TextBox 3">
            <a:extLst>
              <a:ext uri="{FF2B5EF4-FFF2-40B4-BE49-F238E27FC236}">
                <a16:creationId xmlns:a16="http://schemas.microsoft.com/office/drawing/2014/main" id="{F81AB5F7-FAE1-7E0A-BABB-06E35D531B28}"/>
              </a:ext>
            </a:extLst>
          </p:cNvPr>
          <p:cNvSpPr txBox="1"/>
          <p:nvPr/>
        </p:nvSpPr>
        <p:spPr>
          <a:xfrm>
            <a:off x="5905838" y="4529028"/>
            <a:ext cx="5554494" cy="2073105"/>
          </a:xfrm>
          <a:prstGeom prst="roundRect">
            <a:avLst>
              <a:gd name="adj" fmla="val 12193"/>
            </a:avLst>
          </a:prstGeom>
          <a:solidFill>
            <a:schemeClr val="bg1"/>
          </a:solidFill>
          <a:ln>
            <a:solidFill>
              <a:schemeClr val="tx1"/>
            </a:solidFill>
          </a:ln>
          <a:effectLst>
            <a:outerShdw blurRad="50800" dist="38100" dir="8100000" algn="tr" rotWithShape="0">
              <a:prstClr val="black">
                <a:alpha val="40000"/>
              </a:prstClr>
            </a:outerShdw>
          </a:effectLst>
        </p:spPr>
        <p:txBody>
          <a:bodyPr wrap="square" lIns="108000" tIns="108000" rIns="108000" bIns="108000">
            <a:spAutoFit/>
          </a:bodyPr>
          <a:lstStyle/>
          <a:p>
            <a:r>
              <a:rPr lang="et-EE" sz="1600" b="1" u="sng" dirty="0"/>
              <a:t>LISAKS: </a:t>
            </a:r>
          </a:p>
          <a:p>
            <a:pPr marL="185738" indent="-185738">
              <a:buFont typeface="Arial" panose="020B0604020202020204" pitchFamily="34" charset="0"/>
              <a:buChar char="•"/>
            </a:pPr>
            <a:r>
              <a:rPr lang="et-EE" sz="1600" dirty="0"/>
              <a:t>Ei ole plaane (7)</a:t>
            </a:r>
          </a:p>
          <a:p>
            <a:pPr marL="185738" indent="-185738">
              <a:buFont typeface="Arial" panose="020B0604020202020204" pitchFamily="34" charset="0"/>
              <a:buChar char="•"/>
            </a:pPr>
            <a:r>
              <a:rPr lang="et-EE" sz="1600" dirty="0"/>
              <a:t>Online platvormi arendamine/täiendamine (6)</a:t>
            </a:r>
          </a:p>
          <a:p>
            <a:pPr marL="185738" indent="-185738">
              <a:buFont typeface="Arial" panose="020B0604020202020204" pitchFamily="34" charset="0"/>
              <a:buChar char="•"/>
            </a:pPr>
            <a:r>
              <a:rPr lang="et-EE" sz="1600" dirty="0"/>
              <a:t>Pehmete oskuste koolitused (6)</a:t>
            </a:r>
          </a:p>
          <a:p>
            <a:pPr marL="185738" indent="-185738">
              <a:buFont typeface="Arial" panose="020B0604020202020204" pitchFamily="34" charset="0"/>
              <a:buChar char="•"/>
            </a:pPr>
            <a:r>
              <a:rPr lang="et-EE" sz="1600" dirty="0"/>
              <a:t>Eksport (6)</a:t>
            </a:r>
          </a:p>
          <a:p>
            <a:pPr marL="185738" indent="-185738">
              <a:buFont typeface="Arial" panose="020B0604020202020204" pitchFamily="34" charset="0"/>
              <a:buChar char="•"/>
            </a:pPr>
            <a:r>
              <a:rPr lang="et-EE" sz="1600" dirty="0"/>
              <a:t>Õppematerjalide loomine, täiendamine ja müük (5)</a:t>
            </a:r>
          </a:p>
          <a:p>
            <a:pPr marL="185738" indent="-185738">
              <a:buFont typeface="Arial" panose="020B0604020202020204" pitchFamily="34" charset="0"/>
              <a:buChar char="•"/>
            </a:pPr>
            <a:r>
              <a:rPr lang="et-EE" sz="1600" dirty="0"/>
              <a:t>Uute koolitajate värbamine (4)</a:t>
            </a:r>
          </a:p>
        </p:txBody>
      </p:sp>
    </p:spTree>
    <p:extLst>
      <p:ext uri="{BB962C8B-B14F-4D97-AF65-F5344CB8AC3E}">
        <p14:creationId xmlns:p14="http://schemas.microsoft.com/office/powerpoint/2010/main" val="35740723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83E89-8747-F773-69E8-476511B311C5}"/>
              </a:ext>
            </a:extLst>
          </p:cNvPr>
          <p:cNvSpPr>
            <a:spLocks noGrp="1"/>
          </p:cNvSpPr>
          <p:nvPr>
            <p:ph type="title"/>
          </p:nvPr>
        </p:nvSpPr>
        <p:spPr>
          <a:xfrm>
            <a:off x="838200" y="92575"/>
            <a:ext cx="10515600" cy="958013"/>
          </a:xfrm>
        </p:spPr>
        <p:txBody>
          <a:bodyPr/>
          <a:lstStyle/>
          <a:p>
            <a:r>
              <a:rPr lang="et-EE"/>
              <a:t>E-õpe või </a:t>
            </a:r>
            <a:r>
              <a:rPr lang="et-EE" dirty="0"/>
              <a:t>klassiruumikoolitused</a:t>
            </a:r>
          </a:p>
        </p:txBody>
      </p:sp>
      <p:sp>
        <p:nvSpPr>
          <p:cNvPr id="5" name="TextBox 4">
            <a:extLst>
              <a:ext uri="{FF2B5EF4-FFF2-40B4-BE49-F238E27FC236}">
                <a16:creationId xmlns:a16="http://schemas.microsoft.com/office/drawing/2014/main" id="{C49B7021-E1F2-842E-E754-0D948DF2A352}"/>
              </a:ext>
            </a:extLst>
          </p:cNvPr>
          <p:cNvSpPr txBox="1"/>
          <p:nvPr/>
        </p:nvSpPr>
        <p:spPr>
          <a:xfrm>
            <a:off x="236876" y="1193577"/>
            <a:ext cx="5184000" cy="2096910"/>
          </a:xfrm>
          <a:prstGeom prst="roundRect">
            <a:avLst>
              <a:gd name="adj" fmla="val 12075"/>
            </a:avLst>
          </a:prstGeom>
          <a:solidFill>
            <a:schemeClr val="accent6">
              <a:lumMod val="20000"/>
              <a:lumOff val="80000"/>
            </a:schemeClr>
          </a:solidFill>
          <a:effectLst>
            <a:outerShdw blurRad="50800" dist="38100" dir="8100000" algn="tr" rotWithShape="0">
              <a:prstClr val="black">
                <a:alpha val="40000"/>
              </a:prstClr>
            </a:outerShdw>
          </a:effectLst>
        </p:spPr>
        <p:txBody>
          <a:bodyPr wrap="square" lIns="180000" tIns="180000" rIns="180000" bIns="180000">
            <a:spAutoFit/>
          </a:bodyPr>
          <a:lstStyle/>
          <a:p>
            <a:pPr marL="177800" indent="-177800">
              <a:buFont typeface="Arial" panose="020B0604020202020204" pitchFamily="34" charset="0"/>
              <a:buChar char="•"/>
            </a:pPr>
            <a:r>
              <a:rPr lang="et-EE" sz="1600" dirty="0"/>
              <a:t>E-õpe ja hübriidõpe on tulnud, et jääda</a:t>
            </a:r>
          </a:p>
          <a:p>
            <a:pPr marL="177800" indent="-177800">
              <a:buFont typeface="Arial" panose="020B0604020202020204" pitchFamily="34" charset="0"/>
              <a:buChar char="•"/>
            </a:pPr>
            <a:r>
              <a:rPr lang="et-EE" sz="1600" dirty="0"/>
              <a:t>E-õpe on toonud kliente juurde</a:t>
            </a:r>
          </a:p>
          <a:p>
            <a:pPr marL="177800" indent="-177800">
              <a:buFont typeface="Arial" panose="020B0604020202020204" pitchFamily="34" charset="0"/>
              <a:buChar char="•"/>
            </a:pPr>
            <a:r>
              <a:rPr lang="et-EE" sz="1600" dirty="0"/>
              <a:t>Kliendid soovivad e-õpet</a:t>
            </a:r>
          </a:p>
          <a:p>
            <a:pPr marL="177800" indent="-177800">
              <a:buFont typeface="Arial" panose="020B0604020202020204" pitchFamily="34" charset="0"/>
              <a:buChar char="•"/>
            </a:pPr>
            <a:r>
              <a:rPr lang="et-EE" sz="1600" dirty="0"/>
              <a:t>On paranenud oskused e-õppes osaleda</a:t>
            </a:r>
          </a:p>
          <a:p>
            <a:pPr marL="342900" indent="-342900">
              <a:buFont typeface="+mj-lt"/>
              <a:buAutoNum type="arabicPeriod"/>
            </a:pPr>
            <a:endParaRPr lang="et-EE" sz="2000" dirty="0"/>
          </a:p>
          <a:p>
            <a:r>
              <a:rPr lang="et-EE" sz="2000" dirty="0"/>
              <a:t>Kokku 18 e-õpet toetavat mainimist</a:t>
            </a:r>
          </a:p>
        </p:txBody>
      </p:sp>
      <p:sp>
        <p:nvSpPr>
          <p:cNvPr id="7" name="TextBox 6">
            <a:extLst>
              <a:ext uri="{FF2B5EF4-FFF2-40B4-BE49-F238E27FC236}">
                <a16:creationId xmlns:a16="http://schemas.microsoft.com/office/drawing/2014/main" id="{121A1135-02CF-731B-B2E9-B00872ED0794}"/>
              </a:ext>
            </a:extLst>
          </p:cNvPr>
          <p:cNvSpPr txBox="1"/>
          <p:nvPr/>
        </p:nvSpPr>
        <p:spPr>
          <a:xfrm>
            <a:off x="5853343" y="1381058"/>
            <a:ext cx="5976000" cy="2370989"/>
          </a:xfrm>
          <a:prstGeom prst="roundRect">
            <a:avLst>
              <a:gd name="adj" fmla="val 10042"/>
            </a:avLst>
          </a:prstGeom>
          <a:solidFill>
            <a:schemeClr val="accent5">
              <a:lumMod val="20000"/>
              <a:lumOff val="80000"/>
            </a:schemeClr>
          </a:solidFill>
          <a:effectLst>
            <a:outerShdw blurRad="50800" dist="38100" dir="8100000" algn="tr" rotWithShape="0">
              <a:prstClr val="black">
                <a:alpha val="40000"/>
              </a:prstClr>
            </a:outerShdw>
          </a:effectLst>
        </p:spPr>
        <p:txBody>
          <a:bodyPr wrap="square" lIns="180000" tIns="180000" rIns="180000" bIns="180000">
            <a:spAutoFit/>
          </a:bodyPr>
          <a:lstStyle/>
          <a:p>
            <a:pPr marL="185738" indent="-185738">
              <a:buFont typeface="Arial" panose="020B0604020202020204" pitchFamily="34" charset="0"/>
              <a:buChar char="•"/>
            </a:pPr>
            <a:r>
              <a:rPr lang="et-EE" sz="1600" dirty="0"/>
              <a:t>Väärtustunud on füüsiline kohalolek</a:t>
            </a:r>
          </a:p>
          <a:p>
            <a:pPr marL="185738" indent="-185738">
              <a:buFont typeface="Arial" panose="020B0604020202020204" pitchFamily="34" charset="0"/>
              <a:buChar char="•"/>
            </a:pPr>
            <a:r>
              <a:rPr lang="et-EE" sz="1600" dirty="0"/>
              <a:t>Teatud teemadel pole võimalik ja ka otstarbekas juurutada e-õpet! </a:t>
            </a:r>
          </a:p>
          <a:p>
            <a:pPr marL="185738" indent="-185738">
              <a:buFont typeface="Arial" panose="020B0604020202020204" pitchFamily="34" charset="0"/>
              <a:buChar char="•"/>
            </a:pPr>
            <a:r>
              <a:rPr lang="et-EE" sz="1600" dirty="0"/>
              <a:t>Pigem on viimasel ajal pöördutud e-õppe pealt tagasi traditsioonilisemate vormide poole</a:t>
            </a:r>
          </a:p>
          <a:p>
            <a:pPr marL="342900" indent="-342900">
              <a:buFont typeface="+mj-lt"/>
              <a:buAutoNum type="arabicPeriod"/>
            </a:pPr>
            <a:endParaRPr lang="et-EE" sz="1600" dirty="0"/>
          </a:p>
          <a:p>
            <a:r>
              <a:rPr lang="et-EE" sz="2000" dirty="0"/>
              <a:t>Kokku 8 klassiruumiõpet toetavat mainimist</a:t>
            </a:r>
          </a:p>
        </p:txBody>
      </p:sp>
      <p:sp>
        <p:nvSpPr>
          <p:cNvPr id="9" name="TextBox 8">
            <a:extLst>
              <a:ext uri="{FF2B5EF4-FFF2-40B4-BE49-F238E27FC236}">
                <a16:creationId xmlns:a16="http://schemas.microsoft.com/office/drawing/2014/main" id="{4F0D2C1A-A6DA-70DE-4F83-8CA99E95B77D}"/>
              </a:ext>
            </a:extLst>
          </p:cNvPr>
          <p:cNvSpPr txBox="1"/>
          <p:nvPr/>
        </p:nvSpPr>
        <p:spPr>
          <a:xfrm>
            <a:off x="1004666" y="4029608"/>
            <a:ext cx="9466534" cy="2392661"/>
          </a:xfrm>
          <a:prstGeom prst="roundRect">
            <a:avLst>
              <a:gd name="adj" fmla="val 12193"/>
            </a:avLst>
          </a:prstGeom>
          <a:solidFill>
            <a:schemeClr val="accent4">
              <a:lumMod val="20000"/>
              <a:lumOff val="80000"/>
            </a:schemeClr>
          </a:solidFill>
          <a:effectLst>
            <a:outerShdw blurRad="50800" dist="38100" dir="8100000" algn="tr" rotWithShape="0">
              <a:prstClr val="black">
                <a:alpha val="40000"/>
              </a:prstClr>
            </a:outerShdw>
          </a:effectLst>
        </p:spPr>
        <p:txBody>
          <a:bodyPr wrap="square" lIns="180000" tIns="180000" rIns="180000" bIns="180000">
            <a:spAutoFit/>
          </a:bodyPr>
          <a:lstStyle/>
          <a:p>
            <a:pPr marL="185738" indent="-185738">
              <a:buFont typeface="Arial" panose="020B0604020202020204" pitchFamily="34" charset="0"/>
              <a:buChar char="•"/>
            </a:pPr>
            <a:r>
              <a:rPr lang="et-EE" sz="1600" dirty="0"/>
              <a:t>Ollakse paindlikumad õppevormide suhtes, eelkohtumised viiakse reeglina läbi veebi teel</a:t>
            </a:r>
          </a:p>
          <a:p>
            <a:pPr marL="185738" indent="-185738">
              <a:buFont typeface="Arial" panose="020B0604020202020204" pitchFamily="34" charset="0"/>
              <a:buChar char="•"/>
            </a:pPr>
            <a:r>
              <a:rPr lang="et-EE" sz="1600" dirty="0"/>
              <a:t>E-õpe on mugav lahendus, aga ei õpeta ikka reaalset seadmete kasutamist (puudub tunnetus ja praktiline oskus). </a:t>
            </a:r>
          </a:p>
          <a:p>
            <a:pPr marL="185738" indent="-185738">
              <a:buFont typeface="Arial" panose="020B0604020202020204" pitchFamily="34" charset="0"/>
              <a:buChar char="•"/>
            </a:pPr>
            <a:r>
              <a:rPr lang="et-EE" sz="1600" dirty="0"/>
              <a:t>Inimesed, kes ei ole heade IT oskustega, ei julge kursustel osaleda. Kardavad, et ei saa veebiloengute puhul enda arvutiga hakkama.</a:t>
            </a:r>
          </a:p>
          <a:p>
            <a:pPr marL="185738" indent="-185738">
              <a:buFont typeface="Arial" panose="020B0604020202020204" pitchFamily="34" charset="0"/>
              <a:buChar char="•"/>
            </a:pPr>
            <a:endParaRPr lang="et-EE" sz="1600" dirty="0"/>
          </a:p>
          <a:p>
            <a:r>
              <a:rPr lang="et-EE" sz="2000" dirty="0"/>
              <a:t>Kokku 6 neutraalset mainimist</a:t>
            </a:r>
          </a:p>
        </p:txBody>
      </p:sp>
    </p:spTree>
    <p:extLst>
      <p:ext uri="{BB962C8B-B14F-4D97-AF65-F5344CB8AC3E}">
        <p14:creationId xmlns:p14="http://schemas.microsoft.com/office/powerpoint/2010/main" val="36492113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A0F5F-BAF2-93D4-17FC-3EF941D322C1}"/>
              </a:ext>
            </a:extLst>
          </p:cNvPr>
          <p:cNvSpPr>
            <a:spLocks noGrp="1"/>
          </p:cNvSpPr>
          <p:nvPr>
            <p:ph type="title"/>
          </p:nvPr>
        </p:nvSpPr>
        <p:spPr>
          <a:xfrm>
            <a:off x="324853" y="365126"/>
            <a:ext cx="11867147" cy="934286"/>
          </a:xfrm>
        </p:spPr>
        <p:txBody>
          <a:bodyPr/>
          <a:lstStyle/>
          <a:p>
            <a:r>
              <a:rPr lang="et-EE" dirty="0"/>
              <a:t>Koolitustel kasutatav tarkvara ja tehnilised vahendid</a:t>
            </a:r>
          </a:p>
        </p:txBody>
      </p:sp>
      <p:graphicFrame>
        <p:nvGraphicFramePr>
          <p:cNvPr id="3" name="Chart 2">
            <a:extLst>
              <a:ext uri="{FF2B5EF4-FFF2-40B4-BE49-F238E27FC236}">
                <a16:creationId xmlns:a16="http://schemas.microsoft.com/office/drawing/2014/main" id="{4DEF79CD-1DBB-2212-0DA3-61015CBF7B86}"/>
              </a:ext>
            </a:extLst>
          </p:cNvPr>
          <p:cNvGraphicFramePr>
            <a:graphicFrameLocks/>
          </p:cNvGraphicFramePr>
          <p:nvPr>
            <p:extLst>
              <p:ext uri="{D42A27DB-BD31-4B8C-83A1-F6EECF244321}">
                <p14:modId xmlns:p14="http://schemas.microsoft.com/office/powerpoint/2010/main" val="4208684641"/>
              </p:ext>
            </p:extLst>
          </p:nvPr>
        </p:nvGraphicFramePr>
        <p:xfrm>
          <a:off x="479344" y="1870731"/>
          <a:ext cx="11233312" cy="39665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802211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E2D15-1951-46A7-F646-234B8FC4F8DC}"/>
              </a:ext>
            </a:extLst>
          </p:cNvPr>
          <p:cNvSpPr>
            <a:spLocks noGrp="1"/>
          </p:cNvSpPr>
          <p:nvPr>
            <p:ph type="title"/>
          </p:nvPr>
        </p:nvSpPr>
        <p:spPr/>
        <p:txBody>
          <a:bodyPr/>
          <a:lstStyle/>
          <a:p>
            <a:r>
              <a:rPr lang="et-EE" dirty="0"/>
              <a:t>Arengutrendid</a:t>
            </a:r>
          </a:p>
        </p:txBody>
      </p:sp>
      <p:sp>
        <p:nvSpPr>
          <p:cNvPr id="3" name="Text Placeholder 2">
            <a:extLst>
              <a:ext uri="{FF2B5EF4-FFF2-40B4-BE49-F238E27FC236}">
                <a16:creationId xmlns:a16="http://schemas.microsoft.com/office/drawing/2014/main" id="{74F09815-92D0-232C-657F-105DC4D51740}"/>
              </a:ext>
            </a:extLst>
          </p:cNvPr>
          <p:cNvSpPr>
            <a:spLocks noGrp="1"/>
          </p:cNvSpPr>
          <p:nvPr>
            <p:ph type="body" idx="1"/>
          </p:nvPr>
        </p:nvSpPr>
        <p:spPr/>
        <p:txBody>
          <a:bodyPr/>
          <a:lstStyle/>
          <a:p>
            <a:endParaRPr lang="et-EE"/>
          </a:p>
        </p:txBody>
      </p:sp>
    </p:spTree>
    <p:extLst>
      <p:ext uri="{BB962C8B-B14F-4D97-AF65-F5344CB8AC3E}">
        <p14:creationId xmlns:p14="http://schemas.microsoft.com/office/powerpoint/2010/main" val="26168640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5B214-73E0-29AA-184D-A194C050E981}"/>
              </a:ext>
            </a:extLst>
          </p:cNvPr>
          <p:cNvSpPr>
            <a:spLocks noGrp="1"/>
          </p:cNvSpPr>
          <p:nvPr>
            <p:ph type="title"/>
          </p:nvPr>
        </p:nvSpPr>
        <p:spPr>
          <a:xfrm>
            <a:off x="649837" y="355191"/>
            <a:ext cx="11033747" cy="949869"/>
          </a:xfrm>
        </p:spPr>
        <p:txBody>
          <a:bodyPr>
            <a:normAutofit fontScale="90000"/>
          </a:bodyPr>
          <a:lstStyle/>
          <a:p>
            <a:r>
              <a:rPr lang="et-EE"/>
              <a:t>Eesti koolitusturu tulevikuarengud aastani 2030?</a:t>
            </a:r>
          </a:p>
        </p:txBody>
      </p:sp>
      <p:graphicFrame>
        <p:nvGraphicFramePr>
          <p:cNvPr id="3" name="Chart 2">
            <a:extLst>
              <a:ext uri="{FF2B5EF4-FFF2-40B4-BE49-F238E27FC236}">
                <a16:creationId xmlns:a16="http://schemas.microsoft.com/office/drawing/2014/main" id="{30B6251A-DFFE-747A-4681-B4E55E9A4715}"/>
              </a:ext>
            </a:extLst>
          </p:cNvPr>
          <p:cNvGraphicFramePr>
            <a:graphicFrameLocks/>
          </p:cNvGraphicFramePr>
          <p:nvPr>
            <p:extLst>
              <p:ext uri="{D42A27DB-BD31-4B8C-83A1-F6EECF244321}">
                <p14:modId xmlns:p14="http://schemas.microsoft.com/office/powerpoint/2010/main" val="1888372040"/>
              </p:ext>
            </p:extLst>
          </p:nvPr>
        </p:nvGraphicFramePr>
        <p:xfrm>
          <a:off x="320053" y="1375954"/>
          <a:ext cx="11558438" cy="512685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543079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599DE-BCF9-4047-5BE6-B58EEE8254AC}"/>
              </a:ext>
            </a:extLst>
          </p:cNvPr>
          <p:cNvSpPr>
            <a:spLocks noGrp="1"/>
          </p:cNvSpPr>
          <p:nvPr>
            <p:ph type="title"/>
          </p:nvPr>
        </p:nvSpPr>
        <p:spPr>
          <a:xfrm>
            <a:off x="360947" y="201297"/>
            <a:ext cx="11682664" cy="929671"/>
          </a:xfrm>
        </p:spPr>
        <p:txBody>
          <a:bodyPr/>
          <a:lstStyle/>
          <a:p>
            <a:pPr algn="ctr"/>
            <a:r>
              <a:rPr lang="et-EE" dirty="0"/>
              <a:t>Koolitusvaldkondade kasvupotensiaal aastaks 2030</a:t>
            </a:r>
            <a:endParaRPr lang="en-US" dirty="0"/>
          </a:p>
        </p:txBody>
      </p:sp>
      <p:graphicFrame>
        <p:nvGraphicFramePr>
          <p:cNvPr id="7" name="Chart 6">
            <a:extLst>
              <a:ext uri="{FF2B5EF4-FFF2-40B4-BE49-F238E27FC236}">
                <a16:creationId xmlns:a16="http://schemas.microsoft.com/office/drawing/2014/main" id="{F876440B-4A10-4ECD-70CE-6755C4C85210}"/>
              </a:ext>
            </a:extLst>
          </p:cNvPr>
          <p:cNvGraphicFramePr>
            <a:graphicFrameLocks/>
          </p:cNvGraphicFramePr>
          <p:nvPr>
            <p:extLst>
              <p:ext uri="{D42A27DB-BD31-4B8C-83A1-F6EECF244321}">
                <p14:modId xmlns:p14="http://schemas.microsoft.com/office/powerpoint/2010/main" val="2115565766"/>
              </p:ext>
            </p:extLst>
          </p:nvPr>
        </p:nvGraphicFramePr>
        <p:xfrm>
          <a:off x="245848" y="1304506"/>
          <a:ext cx="11520000" cy="535219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823476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7BFFE6E0-DA5D-C4B0-BB96-E2C4A42FCDFD}"/>
              </a:ext>
            </a:extLst>
          </p:cNvPr>
          <p:cNvSpPr/>
          <p:nvPr/>
        </p:nvSpPr>
        <p:spPr>
          <a:xfrm>
            <a:off x="0" y="1483112"/>
            <a:ext cx="12192000" cy="5374888"/>
          </a:xfrm>
          <a:prstGeom prst="roundRect">
            <a:avLst>
              <a:gd name="adj" fmla="val 0"/>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0D1370D-A816-73EF-2600-80EBAAA2F3BB}"/>
              </a:ext>
            </a:extLst>
          </p:cNvPr>
          <p:cNvSpPr>
            <a:spLocks noGrp="1"/>
          </p:cNvSpPr>
          <p:nvPr>
            <p:ph type="title"/>
          </p:nvPr>
        </p:nvSpPr>
        <p:spPr>
          <a:xfrm>
            <a:off x="838200" y="365126"/>
            <a:ext cx="10515600" cy="842002"/>
          </a:xfrm>
        </p:spPr>
        <p:txBody>
          <a:bodyPr>
            <a:normAutofit fontScale="90000"/>
          </a:bodyPr>
          <a:lstStyle/>
          <a:p>
            <a:r>
              <a:rPr lang="et-EE" dirty="0"/>
              <a:t>Koolitusfirmade arengutrendid (viimased 3 aastat)</a:t>
            </a:r>
            <a:endParaRPr lang="en-US" dirty="0"/>
          </a:p>
        </p:txBody>
      </p:sp>
      <p:sp>
        <p:nvSpPr>
          <p:cNvPr id="3" name="Content Placeholder 2">
            <a:extLst>
              <a:ext uri="{FF2B5EF4-FFF2-40B4-BE49-F238E27FC236}">
                <a16:creationId xmlns:a16="http://schemas.microsoft.com/office/drawing/2014/main" id="{555CE7A2-340D-8124-E639-AF5A73B9D72C}"/>
              </a:ext>
            </a:extLst>
          </p:cNvPr>
          <p:cNvSpPr>
            <a:spLocks noGrp="1"/>
          </p:cNvSpPr>
          <p:nvPr>
            <p:ph idx="1"/>
          </p:nvPr>
        </p:nvSpPr>
        <p:spPr>
          <a:xfrm>
            <a:off x="713678" y="1779154"/>
            <a:ext cx="10640122" cy="4920550"/>
          </a:xfrm>
        </p:spPr>
        <p:txBody>
          <a:bodyPr>
            <a:normAutofit fontScale="92500" lnSpcReduction="10000"/>
          </a:bodyPr>
          <a:lstStyle/>
          <a:p>
            <a:pPr>
              <a:lnSpc>
                <a:spcPct val="110000"/>
              </a:lnSpc>
              <a:spcBef>
                <a:spcPts val="600"/>
              </a:spcBef>
            </a:pPr>
            <a:r>
              <a:rPr lang="et-EE" sz="3000" u="sng" kern="100" dirty="0">
                <a:effectLst/>
                <a:latin typeface="Calibri" panose="020F0502020204030204" pitchFamily="34" charset="0"/>
                <a:ea typeface="Calibri" panose="020F0502020204030204" pitchFamily="34" charset="0"/>
                <a:cs typeface="Arial" panose="020B0604020202020204" pitchFamily="34" charset="0"/>
              </a:rPr>
              <a:t>Veebikesksus ja e-õpe </a:t>
            </a:r>
            <a:r>
              <a:rPr lang="et-EE" sz="3000" kern="100" dirty="0">
                <a:effectLst/>
                <a:latin typeface="Calibri" panose="020F0502020204030204" pitchFamily="34" charset="0"/>
                <a:ea typeface="Calibri" panose="020F0502020204030204" pitchFamily="34" charset="0"/>
                <a:cs typeface="Arial" panose="020B0604020202020204" pitchFamily="34" charset="0"/>
              </a:rPr>
              <a:t>– aitas kaasa arvutikasutamise oskuse arengule koolitajate seas ja suurendas koolituste pakkumise võimalusi</a:t>
            </a:r>
          </a:p>
          <a:p>
            <a:pPr>
              <a:lnSpc>
                <a:spcPct val="110000"/>
              </a:lnSpc>
              <a:spcBef>
                <a:spcPts val="600"/>
              </a:spcBef>
            </a:pPr>
            <a:r>
              <a:rPr lang="et-EE" sz="3000" u="sng" kern="100" dirty="0">
                <a:latin typeface="Calibri" panose="020F0502020204030204" pitchFamily="34" charset="0"/>
                <a:ea typeface="Calibri" panose="020F0502020204030204" pitchFamily="34" charset="0"/>
                <a:cs typeface="Arial" panose="020B0604020202020204" pitchFamily="34" charset="0"/>
              </a:rPr>
              <a:t>Kvaliteet</a:t>
            </a:r>
            <a:r>
              <a:rPr lang="et-EE" sz="3000" kern="100" dirty="0">
                <a:latin typeface="Calibri" panose="020F0502020204030204" pitchFamily="34" charset="0"/>
                <a:ea typeface="Calibri" panose="020F0502020204030204" pitchFamily="34" charset="0"/>
                <a:cs typeface="Arial" panose="020B0604020202020204" pitchFamily="34" charset="0"/>
              </a:rPr>
              <a:t> – koolitatavaga vesteldakse, et tagada piisav kvaliteet ja lihtsustada eneseanalüüsi koostamist</a:t>
            </a:r>
          </a:p>
          <a:p>
            <a:pPr>
              <a:lnSpc>
                <a:spcPct val="110000"/>
              </a:lnSpc>
              <a:spcBef>
                <a:spcPts val="600"/>
              </a:spcBef>
            </a:pPr>
            <a:r>
              <a:rPr lang="et-EE" sz="3000" u="sng" kern="100" dirty="0">
                <a:latin typeface="Calibri" panose="020F0502020204030204" pitchFamily="34" charset="0"/>
                <a:ea typeface="Calibri" panose="020F0502020204030204" pitchFamily="34" charset="0"/>
                <a:cs typeface="Arial" panose="020B0604020202020204" pitchFamily="34" charset="0"/>
              </a:rPr>
              <a:t>Koolitused sotsiaalvaldkonnas </a:t>
            </a:r>
            <a:r>
              <a:rPr lang="et-EE" sz="3000" kern="100" dirty="0">
                <a:latin typeface="Calibri" panose="020F0502020204030204" pitchFamily="34" charset="0"/>
                <a:ea typeface="Calibri" panose="020F0502020204030204" pitchFamily="34" charset="0"/>
                <a:cs typeface="Arial" panose="020B0604020202020204" pitchFamily="34" charset="0"/>
              </a:rPr>
              <a:t>– huvi nende vastu on suurem, inimesed ise otsivad abi</a:t>
            </a:r>
          </a:p>
          <a:p>
            <a:pPr>
              <a:lnSpc>
                <a:spcPct val="110000"/>
              </a:lnSpc>
              <a:spcBef>
                <a:spcPts val="600"/>
              </a:spcBef>
            </a:pPr>
            <a:r>
              <a:rPr lang="et-EE" sz="3000" u="sng" kern="100" dirty="0">
                <a:latin typeface="Calibri" panose="020F0502020204030204" pitchFamily="34" charset="0"/>
                <a:ea typeface="Calibri" panose="020F0502020204030204" pitchFamily="34" charset="0"/>
                <a:cs typeface="Arial" panose="020B0604020202020204" pitchFamily="34" charset="0"/>
              </a:rPr>
              <a:t>Online keskkonnad ja rakendused </a:t>
            </a:r>
            <a:r>
              <a:rPr lang="et-EE" sz="3000" kern="100" dirty="0">
                <a:latin typeface="Calibri" panose="020F0502020204030204" pitchFamily="34" charset="0"/>
                <a:ea typeface="Calibri" panose="020F0502020204030204" pitchFamily="34" charset="0"/>
                <a:cs typeface="Arial" panose="020B0604020202020204" pitchFamily="34" charset="0"/>
              </a:rPr>
              <a:t>– on rohkem kasutusse võetud nt. </a:t>
            </a:r>
            <a:r>
              <a:rPr lang="et-EE" sz="3000" kern="100" dirty="0" err="1">
                <a:latin typeface="Calibri" panose="020F0502020204030204" pitchFamily="34" charset="0"/>
                <a:ea typeface="Calibri" panose="020F0502020204030204" pitchFamily="34" charset="0"/>
                <a:cs typeface="Arial" panose="020B0604020202020204" pitchFamily="34" charset="0"/>
              </a:rPr>
              <a:t>Mentimeter</a:t>
            </a:r>
            <a:r>
              <a:rPr lang="et-EE" sz="3000" kern="100" dirty="0">
                <a:latin typeface="Calibri" panose="020F0502020204030204" pitchFamily="34" charset="0"/>
                <a:ea typeface="Calibri" panose="020F0502020204030204" pitchFamily="34" charset="0"/>
                <a:cs typeface="Arial" panose="020B0604020202020204" pitchFamily="34" charset="0"/>
              </a:rPr>
              <a:t>, </a:t>
            </a:r>
            <a:r>
              <a:rPr lang="et-EE" sz="3000" kern="100" dirty="0" err="1">
                <a:latin typeface="Calibri" panose="020F0502020204030204" pitchFamily="34" charset="0"/>
                <a:ea typeface="Calibri" panose="020F0502020204030204" pitchFamily="34" charset="0"/>
                <a:cs typeface="Arial" panose="020B0604020202020204" pitchFamily="34" charset="0"/>
              </a:rPr>
              <a:t>Canva</a:t>
            </a:r>
            <a:r>
              <a:rPr lang="et-EE" sz="3000" kern="100" dirty="0">
                <a:latin typeface="Calibri" panose="020F0502020204030204" pitchFamily="34" charset="0"/>
                <a:ea typeface="Calibri" panose="020F0502020204030204" pitchFamily="34" charset="0"/>
                <a:cs typeface="Arial" panose="020B0604020202020204" pitchFamily="34" charset="0"/>
              </a:rPr>
              <a:t>, </a:t>
            </a:r>
            <a:r>
              <a:rPr lang="et-EE" sz="3000" kern="100" dirty="0" err="1">
                <a:latin typeface="Calibri" panose="020F0502020204030204" pitchFamily="34" charset="0"/>
                <a:ea typeface="Calibri" panose="020F0502020204030204" pitchFamily="34" charset="0"/>
                <a:cs typeface="Arial" panose="020B0604020202020204" pitchFamily="34" charset="0"/>
              </a:rPr>
              <a:t>Zoom</a:t>
            </a:r>
            <a:r>
              <a:rPr lang="et-EE" sz="3000" kern="100" dirty="0">
                <a:latin typeface="Calibri" panose="020F0502020204030204" pitchFamily="34" charset="0"/>
                <a:ea typeface="Calibri" panose="020F0502020204030204" pitchFamily="34" charset="0"/>
                <a:cs typeface="Arial" panose="020B0604020202020204" pitchFamily="34" charset="0"/>
              </a:rPr>
              <a:t> jne.</a:t>
            </a:r>
          </a:p>
          <a:p>
            <a:pPr>
              <a:lnSpc>
                <a:spcPct val="110000"/>
              </a:lnSpc>
              <a:spcBef>
                <a:spcPts val="600"/>
              </a:spcBef>
            </a:pPr>
            <a:r>
              <a:rPr lang="et-EE" sz="3000" u="sng" kern="100" dirty="0">
                <a:latin typeface="Calibri" panose="020F0502020204030204" pitchFamily="34" charset="0"/>
                <a:ea typeface="Calibri" panose="020F0502020204030204" pitchFamily="34" charset="0"/>
                <a:cs typeface="Arial" panose="020B0604020202020204" pitchFamily="34" charset="0"/>
              </a:rPr>
              <a:t>Online materjalid (salvestused, kirjalikud materjalid) </a:t>
            </a:r>
            <a:r>
              <a:rPr lang="et-EE" sz="3000" kern="100" dirty="0">
                <a:latin typeface="Calibri" panose="020F0502020204030204" pitchFamily="34" charset="0"/>
                <a:ea typeface="Calibri" panose="020F0502020204030204" pitchFamily="34" charset="0"/>
                <a:cs typeface="Arial" panose="020B0604020202020204" pitchFamily="34" charset="0"/>
              </a:rPr>
              <a:t>– välja printimine on vähenenud (rohepööre)</a:t>
            </a:r>
            <a:endParaRPr lang="en-US"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201892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0F37E82D-4783-DEAF-2AC9-D6175C823FB1}"/>
              </a:ext>
            </a:extLst>
          </p:cNvPr>
          <p:cNvSpPr/>
          <p:nvPr/>
        </p:nvSpPr>
        <p:spPr>
          <a:xfrm>
            <a:off x="0" y="1526650"/>
            <a:ext cx="12192000" cy="5331350"/>
          </a:xfrm>
          <a:prstGeom prst="roundRect">
            <a:avLst>
              <a:gd name="adj" fmla="val 0"/>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0E33B78-E722-3AEB-0A29-208585B2F998}"/>
              </a:ext>
            </a:extLst>
          </p:cNvPr>
          <p:cNvSpPr>
            <a:spLocks noGrp="1"/>
          </p:cNvSpPr>
          <p:nvPr>
            <p:ph idx="1"/>
          </p:nvPr>
        </p:nvSpPr>
        <p:spPr>
          <a:xfrm>
            <a:off x="776654" y="1881336"/>
            <a:ext cx="10515600" cy="4621978"/>
          </a:xfrm>
        </p:spPr>
        <p:txBody>
          <a:bodyPr/>
          <a:lstStyle/>
          <a:p>
            <a:pPr>
              <a:spcBef>
                <a:spcPts val="1800"/>
              </a:spcBef>
            </a:pPr>
            <a:r>
              <a:rPr lang="et-EE" b="1" kern="100" dirty="0">
                <a:effectLst/>
                <a:latin typeface="Calibri" panose="020F0502020204030204" pitchFamily="34" charset="0"/>
                <a:ea typeface="Calibri" panose="020F0502020204030204" pitchFamily="34" charset="0"/>
                <a:cs typeface="Arial" panose="020B0604020202020204" pitchFamily="34" charset="0"/>
              </a:rPr>
              <a:t>Koroonakriis</a:t>
            </a:r>
            <a:r>
              <a:rPr lang="et-EE" kern="100" dirty="0">
                <a:effectLst/>
                <a:latin typeface="Calibri" panose="020F0502020204030204" pitchFamily="34" charset="0"/>
                <a:ea typeface="Calibri" panose="020F0502020204030204" pitchFamily="34" charset="0"/>
                <a:cs typeface="Arial" panose="020B0604020202020204" pitchFamily="34" charset="0"/>
              </a:rPr>
              <a:t> – on olnud suureks väljakutseks</a:t>
            </a:r>
          </a:p>
          <a:p>
            <a:pPr>
              <a:spcBef>
                <a:spcPts val="1800"/>
              </a:spcBef>
            </a:pPr>
            <a:r>
              <a:rPr lang="et-EE" b="1" kern="100" dirty="0">
                <a:latin typeface="Calibri" panose="020F0502020204030204" pitchFamily="34" charset="0"/>
                <a:ea typeface="Calibri" panose="020F0502020204030204" pitchFamily="34" charset="0"/>
                <a:cs typeface="Arial" panose="020B0604020202020204" pitchFamily="34" charset="0"/>
              </a:rPr>
              <a:t>Hübriidõpe</a:t>
            </a:r>
            <a:r>
              <a:rPr lang="et-EE" kern="100" dirty="0">
                <a:latin typeface="Calibri" panose="020F0502020204030204" pitchFamily="34" charset="0"/>
                <a:ea typeface="Calibri" panose="020F0502020204030204" pitchFamily="34" charset="0"/>
                <a:cs typeface="Arial" panose="020B0604020202020204" pitchFamily="34" charset="0"/>
              </a:rPr>
              <a:t> – kas koolitajal on suutlikkus sellist õppevormi pakkuda</a:t>
            </a:r>
          </a:p>
          <a:p>
            <a:pPr>
              <a:spcBef>
                <a:spcPts val="1800"/>
              </a:spcBef>
            </a:pPr>
            <a:r>
              <a:rPr lang="et-EE" b="1" kern="100" dirty="0">
                <a:effectLst/>
                <a:latin typeface="Calibri" panose="020F0502020204030204" pitchFamily="34" charset="0"/>
                <a:ea typeface="Calibri" panose="020F0502020204030204" pitchFamily="34" charset="0"/>
                <a:cs typeface="Arial" panose="020B0604020202020204" pitchFamily="34" charset="0"/>
              </a:rPr>
              <a:t>E-õpe</a:t>
            </a:r>
            <a:r>
              <a:rPr lang="et-EE" kern="100" dirty="0">
                <a:effectLst/>
                <a:latin typeface="Calibri" panose="020F0502020204030204" pitchFamily="34" charset="0"/>
                <a:ea typeface="Calibri" panose="020F0502020204030204" pitchFamily="34" charset="0"/>
                <a:cs typeface="Arial" panose="020B0604020202020204" pitchFamily="34" charset="0"/>
              </a:rPr>
              <a:t> – teatud teadmisi ei ole võimalik ilma kontaktõppeta edasi anda (näiteks pehmete oskuste koolitused)</a:t>
            </a:r>
          </a:p>
          <a:p>
            <a:pPr>
              <a:spcBef>
                <a:spcPts val="1800"/>
              </a:spcBef>
            </a:pPr>
            <a:r>
              <a:rPr lang="et-EE" b="1" kern="100" dirty="0">
                <a:latin typeface="Calibri" panose="020F0502020204030204" pitchFamily="34" charset="0"/>
                <a:ea typeface="Calibri" panose="020F0502020204030204" pitchFamily="34" charset="0"/>
                <a:cs typeface="Arial" panose="020B0604020202020204" pitchFamily="34" charset="0"/>
              </a:rPr>
              <a:t>Tehniline suutlikkus </a:t>
            </a:r>
            <a:r>
              <a:rPr lang="et-EE" kern="100" dirty="0">
                <a:latin typeface="Calibri" panose="020F0502020204030204" pitchFamily="34" charset="0"/>
                <a:ea typeface="Calibri" panose="020F0502020204030204" pitchFamily="34" charset="0"/>
                <a:cs typeface="Arial" panose="020B0604020202020204" pitchFamily="34" charset="0"/>
              </a:rPr>
              <a:t>– kas koolitatavatel on piisavad vahendid, et online koolitust läbida</a:t>
            </a:r>
          </a:p>
          <a:p>
            <a:pPr>
              <a:spcBef>
                <a:spcPts val="1800"/>
              </a:spcBef>
            </a:pPr>
            <a:r>
              <a:rPr lang="et-EE" b="1" kern="100" dirty="0">
                <a:effectLst/>
                <a:latin typeface="Calibri" panose="020F0502020204030204" pitchFamily="34" charset="0"/>
                <a:ea typeface="Calibri" panose="020F0502020204030204" pitchFamily="34" charset="0"/>
                <a:cs typeface="Arial" panose="020B0604020202020204" pitchFamily="34" charset="0"/>
              </a:rPr>
              <a:t>Koolituste lühenemine </a:t>
            </a:r>
            <a:r>
              <a:rPr lang="et-EE" kern="100" dirty="0">
                <a:effectLst/>
                <a:latin typeface="Calibri" panose="020F0502020204030204" pitchFamily="34" charset="0"/>
                <a:ea typeface="Calibri" panose="020F0502020204030204" pitchFamily="34" charset="0"/>
                <a:cs typeface="Arial" panose="020B0604020202020204" pitchFamily="34" charset="0"/>
              </a:rPr>
              <a:t>– koolitused on lühemad ning koolitatavad ei suu</a:t>
            </a:r>
            <a:r>
              <a:rPr lang="et-EE" kern="100" dirty="0">
                <a:latin typeface="Calibri" panose="020F0502020204030204" pitchFamily="34" charset="0"/>
                <a:ea typeface="Calibri" panose="020F0502020204030204" pitchFamily="34" charset="0"/>
                <a:cs typeface="Arial" panose="020B0604020202020204" pitchFamily="34" charset="0"/>
              </a:rPr>
              <a:t>da nii lühikese aja jooksul materjali omaks võtta</a:t>
            </a:r>
            <a:endParaRPr lang="en-US" kern="100" dirty="0">
              <a:effectLst/>
              <a:latin typeface="Calibri" panose="020F0502020204030204" pitchFamily="34" charset="0"/>
              <a:ea typeface="Calibri" panose="020F0502020204030204" pitchFamily="34" charset="0"/>
              <a:cs typeface="Arial" panose="020B0604020202020204" pitchFamily="34" charset="0"/>
            </a:endParaRPr>
          </a:p>
          <a:p>
            <a:pPr>
              <a:spcBef>
                <a:spcPts val="1800"/>
              </a:spcBef>
            </a:pPr>
            <a:endParaRPr lang="en-US" dirty="0"/>
          </a:p>
        </p:txBody>
      </p:sp>
      <p:sp>
        <p:nvSpPr>
          <p:cNvPr id="5" name="Title 1">
            <a:extLst>
              <a:ext uri="{FF2B5EF4-FFF2-40B4-BE49-F238E27FC236}">
                <a16:creationId xmlns:a16="http://schemas.microsoft.com/office/drawing/2014/main" id="{7CE6FD6D-0579-ED4F-2AF1-CFD1C20FF7EB}"/>
              </a:ext>
            </a:extLst>
          </p:cNvPr>
          <p:cNvSpPr>
            <a:spLocks noGrp="1"/>
          </p:cNvSpPr>
          <p:nvPr>
            <p:ph type="title"/>
          </p:nvPr>
        </p:nvSpPr>
        <p:spPr>
          <a:xfrm>
            <a:off x="496920" y="288635"/>
            <a:ext cx="11075068" cy="968666"/>
          </a:xfrm>
        </p:spPr>
        <p:txBody>
          <a:bodyPr>
            <a:normAutofit fontScale="90000"/>
          </a:bodyPr>
          <a:lstStyle/>
          <a:p>
            <a:r>
              <a:rPr lang="et-EE" dirty="0"/>
              <a:t>Koolitusfirmade arengut ja tootearendust toetavad ja takistavad tegurid</a:t>
            </a:r>
            <a:endParaRPr lang="en-US" dirty="0"/>
          </a:p>
        </p:txBody>
      </p:sp>
    </p:spTree>
    <p:extLst>
      <p:ext uri="{BB962C8B-B14F-4D97-AF65-F5344CB8AC3E}">
        <p14:creationId xmlns:p14="http://schemas.microsoft.com/office/powerpoint/2010/main" val="262492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F7922-8C9A-FC61-E81A-E0DBCDF28F3E}"/>
              </a:ext>
            </a:extLst>
          </p:cNvPr>
          <p:cNvSpPr>
            <a:spLocks noGrp="1"/>
          </p:cNvSpPr>
          <p:nvPr>
            <p:ph type="title"/>
          </p:nvPr>
        </p:nvSpPr>
        <p:spPr>
          <a:xfrm>
            <a:off x="838200" y="365126"/>
            <a:ext cx="10515600" cy="643542"/>
          </a:xfrm>
        </p:spPr>
        <p:txBody>
          <a:bodyPr>
            <a:normAutofit fontScale="90000"/>
          </a:bodyPr>
          <a:lstStyle/>
          <a:p>
            <a:r>
              <a:rPr lang="et-EE" dirty="0"/>
              <a:t>Kokkuvõte I</a:t>
            </a:r>
          </a:p>
        </p:txBody>
      </p:sp>
      <p:sp>
        <p:nvSpPr>
          <p:cNvPr id="3" name="Content Placeholder 2">
            <a:extLst>
              <a:ext uri="{FF2B5EF4-FFF2-40B4-BE49-F238E27FC236}">
                <a16:creationId xmlns:a16="http://schemas.microsoft.com/office/drawing/2014/main" id="{D75A70F8-3229-E496-CDFA-2B3F30EBA157}"/>
              </a:ext>
            </a:extLst>
          </p:cNvPr>
          <p:cNvSpPr>
            <a:spLocks noGrp="1"/>
          </p:cNvSpPr>
          <p:nvPr>
            <p:ph idx="1"/>
          </p:nvPr>
        </p:nvSpPr>
        <p:spPr>
          <a:xfrm>
            <a:off x="397497" y="1134098"/>
            <a:ext cx="11397006" cy="5584202"/>
          </a:xfrm>
        </p:spPr>
        <p:txBody>
          <a:bodyPr>
            <a:normAutofit/>
          </a:bodyPr>
          <a:lstStyle/>
          <a:p>
            <a:r>
              <a:rPr lang="et-EE" sz="2400" dirty="0"/>
              <a:t>Eestis on hinnanguliselt 1350 peamiselt täiskasvanute täiendkoolitusteenuseid pakkuvat koolitusettevõtet. Koolitussektori kogukäive (ilma kõrgkoolide ja kutseõppeasutuste täiendkoolituskeskusteta) on 130 - 160 </a:t>
            </a:r>
            <a:r>
              <a:rPr lang="et-EE" sz="2400" spc="-20" dirty="0"/>
              <a:t>miljonit eurot aastas, millest ligikaudu 80% moodustab koolituse ja konsultatsiooni pakkumisega seotud tulu</a:t>
            </a:r>
            <a:r>
              <a:rPr lang="et-EE" sz="2400" dirty="0"/>
              <a:t>. Umbes poolte koolitusettevõtete müügitulu jääb alla 40 tuhande euro aastas. </a:t>
            </a:r>
          </a:p>
          <a:p>
            <a:r>
              <a:rPr lang="et-EE" sz="2400" dirty="0"/>
              <a:t>Ekspordi osakaal koolitusettevõtete müügitulus on väike, jäädes alla 6%. On üksikuid ekspordile spetsialiseerunud koolitusettevõtteid (näiteks õppekursuste müük interneti kaudu).</a:t>
            </a:r>
          </a:p>
          <a:p>
            <a:r>
              <a:rPr lang="et-EE" sz="2400" dirty="0"/>
              <a:t>Enamikul koolitsettevõtetel puuduvad ajalised ja finantsressursid tootearenduseks, töötajate regulaarseks arendamiseks ja ekspordi arendamiseks.</a:t>
            </a:r>
          </a:p>
          <a:p>
            <a:r>
              <a:rPr lang="et-EE" sz="2400" dirty="0"/>
              <a:t>Koolitusettevõtetes töötab enam kui 6000 põhitööna täiskasvanute koolitamise valdkonnas tegutsevat inimest, kellele lisanduvad osakoormusega (nt VÕS lepinguga) töötavad koolitajad. Nendeks on sagedasti kõrgkoolide õppejõud, teadlased jm. </a:t>
            </a:r>
          </a:p>
          <a:p>
            <a:r>
              <a:rPr lang="et-EE" sz="2400" dirty="0"/>
              <a:t>Rohkem kui 80% koolitusettevõtteid on 1-2 töötajaga. Suur osa koolitajatest töötab osaajaga (nt VÕS lepinguga) ning nende põhitöö on mõnes kõrgkoolis või mujal.</a:t>
            </a:r>
          </a:p>
        </p:txBody>
      </p:sp>
    </p:spTree>
    <p:extLst>
      <p:ext uri="{BB962C8B-B14F-4D97-AF65-F5344CB8AC3E}">
        <p14:creationId xmlns:p14="http://schemas.microsoft.com/office/powerpoint/2010/main" val="18038963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1370D-A816-73EF-2600-80EBAAA2F3BB}"/>
              </a:ext>
            </a:extLst>
          </p:cNvPr>
          <p:cNvSpPr>
            <a:spLocks noGrp="1"/>
          </p:cNvSpPr>
          <p:nvPr>
            <p:ph type="title"/>
          </p:nvPr>
        </p:nvSpPr>
        <p:spPr>
          <a:xfrm>
            <a:off x="838200" y="365125"/>
            <a:ext cx="10515600" cy="841375"/>
          </a:xfrm>
        </p:spPr>
        <p:txBody>
          <a:bodyPr/>
          <a:lstStyle/>
          <a:p>
            <a:r>
              <a:rPr lang="et-EE" dirty="0"/>
              <a:t>Tootearendus ja lähiaastate plaanid </a:t>
            </a:r>
            <a:endParaRPr lang="en-US" dirty="0"/>
          </a:p>
        </p:txBody>
      </p:sp>
      <p:sp>
        <p:nvSpPr>
          <p:cNvPr id="3" name="Content Placeholder 2">
            <a:extLst>
              <a:ext uri="{FF2B5EF4-FFF2-40B4-BE49-F238E27FC236}">
                <a16:creationId xmlns:a16="http://schemas.microsoft.com/office/drawing/2014/main" id="{555CE7A2-340D-8124-E639-AF5A73B9D72C}"/>
              </a:ext>
            </a:extLst>
          </p:cNvPr>
          <p:cNvSpPr>
            <a:spLocks noGrp="1"/>
          </p:cNvSpPr>
          <p:nvPr>
            <p:ph idx="1"/>
          </p:nvPr>
        </p:nvSpPr>
        <p:spPr>
          <a:xfrm>
            <a:off x="0" y="1295400"/>
            <a:ext cx="12192000" cy="5562600"/>
          </a:xfrm>
          <a:solidFill>
            <a:schemeClr val="accent4">
              <a:lumMod val="20000"/>
              <a:lumOff val="80000"/>
            </a:schemeClr>
          </a:solidFill>
        </p:spPr>
        <p:txBody>
          <a:bodyPr anchor="ctr">
            <a:normAutofit/>
          </a:bodyPr>
          <a:lstStyle/>
          <a:p>
            <a:pPr marL="1346200" indent="-444500">
              <a:spcBef>
                <a:spcPts val="600"/>
              </a:spcBef>
              <a:buFont typeface="Wingdings" panose="05000000000000000000" pitchFamily="2" charset="2"/>
              <a:buChar char="ü"/>
            </a:pPr>
            <a:r>
              <a:rPr lang="et-EE" sz="2400" dirty="0"/>
              <a:t>Online keskkonna loomine/täiendamine</a:t>
            </a:r>
          </a:p>
          <a:p>
            <a:pPr marL="1346200" indent="-444500">
              <a:spcBef>
                <a:spcPts val="600"/>
              </a:spcBef>
              <a:buFont typeface="Wingdings" panose="05000000000000000000" pitchFamily="2" charset="2"/>
              <a:buChar char="ü"/>
            </a:pPr>
            <a:r>
              <a:rPr lang="et-EE" sz="2400" dirty="0"/>
              <a:t>Uued koolitused</a:t>
            </a:r>
          </a:p>
          <a:p>
            <a:pPr marL="1346200" indent="-444500">
              <a:spcBef>
                <a:spcPts val="600"/>
              </a:spcBef>
              <a:buFont typeface="Wingdings" panose="05000000000000000000" pitchFamily="2" charset="2"/>
              <a:buChar char="ü"/>
            </a:pPr>
            <a:r>
              <a:rPr lang="et-EE" sz="2400" dirty="0"/>
              <a:t>Veebikoolitused </a:t>
            </a:r>
          </a:p>
          <a:p>
            <a:pPr marL="1346200" indent="-444500">
              <a:spcBef>
                <a:spcPts val="600"/>
              </a:spcBef>
              <a:buFont typeface="Wingdings" panose="05000000000000000000" pitchFamily="2" charset="2"/>
              <a:buChar char="ü"/>
            </a:pPr>
            <a:r>
              <a:rPr lang="et-EE" sz="2400" dirty="0"/>
              <a:t>Mängus ja </a:t>
            </a:r>
            <a:r>
              <a:rPr lang="et-EE" sz="2400" dirty="0" err="1"/>
              <a:t>äpid</a:t>
            </a:r>
            <a:endParaRPr lang="et-EE" sz="2400" dirty="0"/>
          </a:p>
          <a:p>
            <a:pPr marL="1346200" indent="-444500">
              <a:spcBef>
                <a:spcPts val="600"/>
              </a:spcBef>
              <a:buFont typeface="Wingdings" panose="05000000000000000000" pitchFamily="2" charset="2"/>
              <a:buChar char="ü"/>
            </a:pPr>
            <a:r>
              <a:rPr lang="et-EE" sz="2400" dirty="0"/>
              <a:t>E-õppe arendamine</a:t>
            </a:r>
          </a:p>
          <a:p>
            <a:pPr marL="1346200" indent="-444500">
              <a:spcBef>
                <a:spcPts val="600"/>
              </a:spcBef>
              <a:buFont typeface="Wingdings" panose="05000000000000000000" pitchFamily="2" charset="2"/>
              <a:buChar char="ü"/>
            </a:pPr>
            <a:r>
              <a:rPr lang="et-EE" sz="2400" dirty="0"/>
              <a:t>Hübriidõppe kasutamise suurenemine</a:t>
            </a:r>
          </a:p>
          <a:p>
            <a:pPr marL="1346200" indent="-444500">
              <a:spcBef>
                <a:spcPts val="600"/>
              </a:spcBef>
              <a:buFont typeface="Wingdings" panose="05000000000000000000" pitchFamily="2" charset="2"/>
              <a:buChar char="ü"/>
            </a:pPr>
            <a:r>
              <a:rPr lang="et-EE" sz="2400" dirty="0"/>
              <a:t>Mentorlusnõustamine muutub populaarsemaks</a:t>
            </a:r>
          </a:p>
          <a:p>
            <a:pPr marL="1346200" indent="-444500">
              <a:spcBef>
                <a:spcPts val="600"/>
              </a:spcBef>
              <a:buFont typeface="Wingdings" panose="05000000000000000000" pitchFamily="2" charset="2"/>
              <a:buChar char="ü"/>
            </a:pPr>
            <a:r>
              <a:rPr lang="et-EE" sz="2400" dirty="0"/>
              <a:t>Rohkem kodutöid</a:t>
            </a:r>
          </a:p>
          <a:p>
            <a:pPr marL="1346200" indent="-444500">
              <a:spcBef>
                <a:spcPts val="600"/>
              </a:spcBef>
              <a:buFont typeface="Wingdings" panose="05000000000000000000" pitchFamily="2" charset="2"/>
              <a:buChar char="ü"/>
            </a:pPr>
            <a:r>
              <a:rPr lang="et-EE" sz="2400" dirty="0"/>
              <a:t>Rohkem tehnoloogiliste vidinate kasutamist</a:t>
            </a:r>
          </a:p>
          <a:p>
            <a:pPr marL="1346200" indent="-444500">
              <a:spcBef>
                <a:spcPts val="600"/>
              </a:spcBef>
              <a:buFont typeface="Wingdings" panose="05000000000000000000" pitchFamily="2" charset="2"/>
              <a:buChar char="ü"/>
            </a:pPr>
            <a:r>
              <a:rPr lang="et-EE" sz="2400" dirty="0"/>
              <a:t>Koolitamine muutub praktilisemaks ja personaalsemaks</a:t>
            </a:r>
          </a:p>
          <a:p>
            <a:pPr marL="1346200" indent="-444500">
              <a:spcBef>
                <a:spcPts val="600"/>
              </a:spcBef>
              <a:buFont typeface="Wingdings" panose="05000000000000000000" pitchFamily="2" charset="2"/>
              <a:buChar char="ü"/>
            </a:pPr>
            <a:r>
              <a:rPr lang="et-EE" sz="2400" dirty="0"/>
              <a:t>Loenguvormi kasutamise vähendamine</a:t>
            </a:r>
          </a:p>
          <a:p>
            <a:pPr marL="1346200" indent="-444500">
              <a:spcBef>
                <a:spcPts val="600"/>
              </a:spcBef>
              <a:buFont typeface="Wingdings" panose="05000000000000000000" pitchFamily="2" charset="2"/>
              <a:buChar char="ü"/>
            </a:pPr>
            <a:r>
              <a:rPr lang="et-EE" sz="2400" dirty="0"/>
              <a:t>Tellitud koolituste osakaal suureneb</a:t>
            </a:r>
          </a:p>
          <a:p>
            <a:pPr marL="1346200" indent="-444500">
              <a:spcBef>
                <a:spcPts val="600"/>
              </a:spcBef>
              <a:buFont typeface="Wingdings" panose="05000000000000000000" pitchFamily="2" charset="2"/>
              <a:buChar char="ü"/>
            </a:pPr>
            <a:r>
              <a:rPr lang="et-EE" sz="2400" dirty="0"/>
              <a:t>Suureneb paindlikkus ja iseloomine</a:t>
            </a:r>
          </a:p>
        </p:txBody>
      </p:sp>
    </p:spTree>
    <p:extLst>
      <p:ext uri="{BB962C8B-B14F-4D97-AF65-F5344CB8AC3E}">
        <p14:creationId xmlns:p14="http://schemas.microsoft.com/office/powerpoint/2010/main" val="23735811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E2D15-1951-46A7-F646-234B8FC4F8DC}"/>
              </a:ext>
            </a:extLst>
          </p:cNvPr>
          <p:cNvSpPr>
            <a:spLocks noGrp="1"/>
          </p:cNvSpPr>
          <p:nvPr>
            <p:ph type="title"/>
          </p:nvPr>
        </p:nvSpPr>
        <p:spPr>
          <a:xfrm>
            <a:off x="831849" y="1709738"/>
            <a:ext cx="10911767" cy="2852737"/>
          </a:xfrm>
        </p:spPr>
        <p:txBody>
          <a:bodyPr/>
          <a:lstStyle/>
          <a:p>
            <a:r>
              <a:rPr lang="et-EE" dirty="0"/>
              <a:t>Kliendisuhted, koostöö ja võrgustik</a:t>
            </a:r>
          </a:p>
        </p:txBody>
      </p:sp>
      <p:sp>
        <p:nvSpPr>
          <p:cNvPr id="3" name="Text Placeholder 2">
            <a:extLst>
              <a:ext uri="{FF2B5EF4-FFF2-40B4-BE49-F238E27FC236}">
                <a16:creationId xmlns:a16="http://schemas.microsoft.com/office/drawing/2014/main" id="{74F09815-92D0-232C-657F-105DC4D51740}"/>
              </a:ext>
            </a:extLst>
          </p:cNvPr>
          <p:cNvSpPr>
            <a:spLocks noGrp="1"/>
          </p:cNvSpPr>
          <p:nvPr>
            <p:ph type="body" idx="1"/>
          </p:nvPr>
        </p:nvSpPr>
        <p:spPr>
          <a:xfrm>
            <a:off x="831850" y="4589463"/>
            <a:ext cx="10911766" cy="1500187"/>
          </a:xfrm>
        </p:spPr>
        <p:txBody>
          <a:bodyPr/>
          <a:lstStyle/>
          <a:p>
            <a:endParaRPr lang="et-EE" dirty="0"/>
          </a:p>
        </p:txBody>
      </p:sp>
    </p:spTree>
    <p:extLst>
      <p:ext uri="{BB962C8B-B14F-4D97-AF65-F5344CB8AC3E}">
        <p14:creationId xmlns:p14="http://schemas.microsoft.com/office/powerpoint/2010/main" val="14043463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48391F01-EC85-2329-913A-718536C6371E}"/>
              </a:ext>
            </a:extLst>
          </p:cNvPr>
          <p:cNvSpPr/>
          <p:nvPr/>
        </p:nvSpPr>
        <p:spPr>
          <a:xfrm>
            <a:off x="0" y="1497555"/>
            <a:ext cx="12191999" cy="5443934"/>
          </a:xfrm>
          <a:prstGeom prst="roundRect">
            <a:avLst>
              <a:gd name="adj" fmla="val 0"/>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0D1370D-A816-73EF-2600-80EBAAA2F3BB}"/>
              </a:ext>
            </a:extLst>
          </p:cNvPr>
          <p:cNvSpPr>
            <a:spLocks noGrp="1"/>
          </p:cNvSpPr>
          <p:nvPr>
            <p:ph type="title"/>
          </p:nvPr>
        </p:nvSpPr>
        <p:spPr/>
        <p:txBody>
          <a:bodyPr/>
          <a:lstStyle/>
          <a:p>
            <a:r>
              <a:rPr lang="et-EE" dirty="0"/>
              <a:t>Kliendisuhted 1</a:t>
            </a:r>
            <a:endParaRPr lang="en-US" dirty="0"/>
          </a:p>
        </p:txBody>
      </p:sp>
      <p:sp>
        <p:nvSpPr>
          <p:cNvPr id="3" name="Content Placeholder 2">
            <a:extLst>
              <a:ext uri="{FF2B5EF4-FFF2-40B4-BE49-F238E27FC236}">
                <a16:creationId xmlns:a16="http://schemas.microsoft.com/office/drawing/2014/main" id="{555CE7A2-340D-8124-E639-AF5A73B9D72C}"/>
              </a:ext>
            </a:extLst>
          </p:cNvPr>
          <p:cNvSpPr>
            <a:spLocks noGrp="1"/>
          </p:cNvSpPr>
          <p:nvPr>
            <p:ph idx="1"/>
          </p:nvPr>
        </p:nvSpPr>
        <p:spPr>
          <a:xfrm>
            <a:off x="838200" y="1825625"/>
            <a:ext cx="10515600" cy="4885276"/>
          </a:xfrm>
        </p:spPr>
        <p:txBody>
          <a:bodyPr>
            <a:normAutofit fontScale="92500"/>
          </a:bodyPr>
          <a:lstStyle/>
          <a:p>
            <a:pPr marL="0" indent="0">
              <a:buNone/>
            </a:pPr>
            <a:r>
              <a:rPr lang="et-EE" b="1" kern="100" dirty="0">
                <a:effectLst/>
                <a:latin typeface="Calibri" panose="020F0502020204030204" pitchFamily="34" charset="0"/>
                <a:ea typeface="Calibri" panose="020F0502020204030204" pitchFamily="34" charset="0"/>
                <a:cs typeface="Arial" panose="020B0604020202020204" pitchFamily="34" charset="0"/>
              </a:rPr>
              <a:t>Millised muutused klientide käitumises on viimase 3 aasta jooksul toimunud?</a:t>
            </a:r>
            <a:endParaRPr lang="en-US" kern="100" dirty="0">
              <a:effectLst/>
              <a:latin typeface="Calibri" panose="020F0502020204030204" pitchFamily="34" charset="0"/>
              <a:ea typeface="Calibri" panose="020F0502020204030204" pitchFamily="34" charset="0"/>
              <a:cs typeface="Arial" panose="020B0604020202020204" pitchFamily="34" charset="0"/>
            </a:endParaRPr>
          </a:p>
          <a:p>
            <a:r>
              <a:rPr lang="et-EE" dirty="0"/>
              <a:t>Aeg on kallim kui raha – kliendi jaoks on õppevorm ja aeg olulisem kui maksumus</a:t>
            </a:r>
          </a:p>
          <a:p>
            <a:r>
              <a:rPr lang="et-EE" dirty="0"/>
              <a:t>Osad kliendid on e-õppe võimalusi väga hindama hakanud (k.a salvestusvõimalused</a:t>
            </a:r>
          </a:p>
          <a:p>
            <a:pPr marL="0" indent="0">
              <a:spcBef>
                <a:spcPts val="1800"/>
              </a:spcBef>
              <a:buNone/>
            </a:pPr>
            <a:r>
              <a:rPr lang="et-EE" b="1" kern="100" dirty="0">
                <a:effectLst/>
                <a:latin typeface="Calibri" panose="020F0502020204030204" pitchFamily="34" charset="0"/>
                <a:ea typeface="Calibri" panose="020F0502020204030204" pitchFamily="34" charset="0"/>
                <a:cs typeface="Calibri" panose="020F0502020204030204" pitchFamily="34" charset="0"/>
              </a:rPr>
              <a:t>Millised on põhilised murekohad seoses klientide käitumisega?</a:t>
            </a:r>
            <a:endParaRPr lang="en-US" kern="100" dirty="0">
              <a:effectLst/>
              <a:latin typeface="Calibri" panose="020F0502020204030204" pitchFamily="34" charset="0"/>
              <a:ea typeface="Calibri" panose="020F0502020204030204" pitchFamily="34" charset="0"/>
              <a:cs typeface="Arial" panose="020B0604020202020204" pitchFamily="34" charset="0"/>
            </a:endParaRPr>
          </a:p>
          <a:p>
            <a:r>
              <a:rPr lang="et-EE" dirty="0"/>
              <a:t>Liiga palju eeldatakse, et kõik toimub e-õppena, ehkki see ei pruugi olla mõne teema õpetamiseks kõige efektiivsem viis</a:t>
            </a:r>
          </a:p>
          <a:p>
            <a:r>
              <a:rPr lang="et-EE" dirty="0"/>
              <a:t>Ei mõelda läbi, kas koolitust ka päriselt vaja on sellisel kujul nagu see telliti</a:t>
            </a:r>
          </a:p>
          <a:p>
            <a:r>
              <a:rPr lang="et-EE" dirty="0"/>
              <a:t>Koolituste tellimine on muutunud viimase hetke teemaks</a:t>
            </a:r>
            <a:endParaRPr lang="en-US" dirty="0"/>
          </a:p>
        </p:txBody>
      </p:sp>
    </p:spTree>
    <p:extLst>
      <p:ext uri="{BB962C8B-B14F-4D97-AF65-F5344CB8AC3E}">
        <p14:creationId xmlns:p14="http://schemas.microsoft.com/office/powerpoint/2010/main" val="25209504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A1BCB13-B1F2-9DE1-A370-97A14C8E0122}"/>
              </a:ext>
            </a:extLst>
          </p:cNvPr>
          <p:cNvSpPr/>
          <p:nvPr/>
        </p:nvSpPr>
        <p:spPr>
          <a:xfrm>
            <a:off x="0" y="1819776"/>
            <a:ext cx="12192000" cy="5038224"/>
          </a:xfrm>
          <a:prstGeom prst="roundRect">
            <a:avLst>
              <a:gd name="adj" fmla="val 0"/>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9AEEFAE-FF77-81EB-D9CF-44B642D3C48B}"/>
              </a:ext>
            </a:extLst>
          </p:cNvPr>
          <p:cNvSpPr>
            <a:spLocks noGrp="1"/>
          </p:cNvSpPr>
          <p:nvPr>
            <p:ph idx="1"/>
          </p:nvPr>
        </p:nvSpPr>
        <p:spPr>
          <a:xfrm>
            <a:off x="838200" y="2017094"/>
            <a:ext cx="10515600" cy="3039936"/>
          </a:xfrm>
        </p:spPr>
        <p:txBody>
          <a:bodyPr>
            <a:normAutofit lnSpcReduction="10000"/>
          </a:bodyPr>
          <a:lstStyle/>
          <a:p>
            <a:pPr marL="0" indent="0">
              <a:buNone/>
            </a:pPr>
            <a:r>
              <a:rPr lang="et-EE" b="1" kern="100" dirty="0">
                <a:effectLst/>
                <a:latin typeface="Calibri" panose="020F0502020204030204" pitchFamily="34" charset="0"/>
                <a:ea typeface="Calibri" panose="020F0502020204030204" pitchFamily="34" charset="0"/>
                <a:cs typeface="Calibri" panose="020F0502020204030204" pitchFamily="34" charset="0"/>
              </a:rPr>
              <a:t>Mis on põhilised positiivsed nähud seoses klientide käitumisega?</a:t>
            </a:r>
            <a:endParaRPr lang="en-US" kern="100" dirty="0">
              <a:effectLst/>
              <a:latin typeface="Calibri" panose="020F0502020204030204" pitchFamily="34" charset="0"/>
              <a:ea typeface="Calibri" panose="020F0502020204030204" pitchFamily="34" charset="0"/>
              <a:cs typeface="Arial" panose="020B0604020202020204" pitchFamily="34" charset="0"/>
            </a:endParaRPr>
          </a:p>
          <a:p>
            <a:pPr>
              <a:spcAft>
                <a:spcPts val="1800"/>
              </a:spcAft>
            </a:pPr>
            <a:r>
              <a:rPr lang="et-EE" dirty="0"/>
              <a:t>Ettevõtted on hakanud rohkem läbi mõtlema mingite koolituste vajadust</a:t>
            </a:r>
          </a:p>
          <a:p>
            <a:pPr marL="0" marR="0" indent="0">
              <a:lnSpc>
                <a:spcPct val="107000"/>
              </a:lnSpc>
              <a:spcBef>
                <a:spcPts val="0"/>
              </a:spcBef>
              <a:spcAft>
                <a:spcPts val="800"/>
              </a:spcAft>
              <a:buNone/>
            </a:pPr>
            <a:r>
              <a:rPr lang="et-EE" b="1" kern="100" dirty="0">
                <a:effectLst/>
                <a:latin typeface="Calibri" panose="020F0502020204030204" pitchFamily="34" charset="0"/>
                <a:ea typeface="Calibri" panose="020F0502020204030204" pitchFamily="34" charset="0"/>
                <a:cs typeface="Calibri" panose="020F0502020204030204" pitchFamily="34" charset="0"/>
              </a:rPr>
              <a:t>Milliseid arenguid soovitakse näha klientide käitumises järgmise 3 a jooksul?</a:t>
            </a:r>
          </a:p>
          <a:p>
            <a:pPr>
              <a:lnSpc>
                <a:spcPct val="107000"/>
              </a:lnSpc>
              <a:spcBef>
                <a:spcPts val="0"/>
              </a:spcBef>
              <a:spcAft>
                <a:spcPts val="800"/>
              </a:spcAft>
            </a:pPr>
            <a:r>
              <a:rPr lang="et-EE" kern="100" dirty="0">
                <a:effectLst/>
                <a:latin typeface="Calibri" panose="020F0502020204030204" pitchFamily="34" charset="0"/>
                <a:ea typeface="Calibri" panose="020F0502020204030204" pitchFamily="34" charset="0"/>
                <a:cs typeface="Arial" panose="020B0604020202020204" pitchFamily="34" charset="0"/>
              </a:rPr>
              <a:t>Kliendid võiksid koolitusvajadusi rohkem läbi mõelda</a:t>
            </a:r>
            <a:endParaRPr lang="en-US"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 name="Title 1">
            <a:extLst>
              <a:ext uri="{FF2B5EF4-FFF2-40B4-BE49-F238E27FC236}">
                <a16:creationId xmlns:a16="http://schemas.microsoft.com/office/drawing/2014/main" id="{F1876251-3911-C97A-FB35-214A6C617DA3}"/>
              </a:ext>
            </a:extLst>
          </p:cNvPr>
          <p:cNvSpPr>
            <a:spLocks noGrp="1"/>
          </p:cNvSpPr>
          <p:nvPr>
            <p:ph type="title"/>
          </p:nvPr>
        </p:nvSpPr>
        <p:spPr>
          <a:xfrm>
            <a:off x="838200" y="365125"/>
            <a:ext cx="10515600" cy="1325563"/>
          </a:xfrm>
        </p:spPr>
        <p:txBody>
          <a:bodyPr/>
          <a:lstStyle/>
          <a:p>
            <a:r>
              <a:rPr lang="et-EE" dirty="0"/>
              <a:t>Kliendisuhted 2</a:t>
            </a:r>
            <a:endParaRPr lang="en-US" dirty="0"/>
          </a:p>
        </p:txBody>
      </p:sp>
    </p:spTree>
    <p:extLst>
      <p:ext uri="{BB962C8B-B14F-4D97-AF65-F5344CB8AC3E}">
        <p14:creationId xmlns:p14="http://schemas.microsoft.com/office/powerpoint/2010/main" val="38412665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1370D-A816-73EF-2600-80EBAAA2F3BB}"/>
              </a:ext>
            </a:extLst>
          </p:cNvPr>
          <p:cNvSpPr>
            <a:spLocks noGrp="1"/>
          </p:cNvSpPr>
          <p:nvPr>
            <p:ph type="title"/>
          </p:nvPr>
        </p:nvSpPr>
        <p:spPr>
          <a:xfrm>
            <a:off x="838200" y="365125"/>
            <a:ext cx="10515600" cy="984173"/>
          </a:xfrm>
        </p:spPr>
        <p:txBody>
          <a:bodyPr/>
          <a:lstStyle/>
          <a:p>
            <a:r>
              <a:rPr lang="et-EE" dirty="0"/>
              <a:t>Koostöö avaliku sektoriga</a:t>
            </a:r>
            <a:endParaRPr lang="en-US" dirty="0"/>
          </a:p>
        </p:txBody>
      </p:sp>
      <p:sp>
        <p:nvSpPr>
          <p:cNvPr id="3" name="Content Placeholder 2">
            <a:extLst>
              <a:ext uri="{FF2B5EF4-FFF2-40B4-BE49-F238E27FC236}">
                <a16:creationId xmlns:a16="http://schemas.microsoft.com/office/drawing/2014/main" id="{555CE7A2-340D-8124-E639-AF5A73B9D72C}"/>
              </a:ext>
            </a:extLst>
          </p:cNvPr>
          <p:cNvSpPr>
            <a:spLocks noGrp="1"/>
          </p:cNvSpPr>
          <p:nvPr>
            <p:ph idx="1"/>
          </p:nvPr>
        </p:nvSpPr>
        <p:spPr>
          <a:xfrm>
            <a:off x="0" y="1349298"/>
            <a:ext cx="12192000" cy="5508702"/>
          </a:xfrm>
          <a:solidFill>
            <a:schemeClr val="accent4">
              <a:lumMod val="20000"/>
              <a:lumOff val="80000"/>
            </a:schemeClr>
          </a:solidFill>
        </p:spPr>
        <p:txBody>
          <a:bodyPr>
            <a:normAutofit fontScale="92500" lnSpcReduction="20000"/>
          </a:bodyPr>
          <a:lstStyle/>
          <a:p>
            <a:pPr marL="812800" indent="0">
              <a:lnSpc>
                <a:spcPct val="110000"/>
              </a:lnSpc>
              <a:spcBef>
                <a:spcPts val="600"/>
              </a:spcBef>
              <a:buNone/>
            </a:pPr>
            <a:r>
              <a:rPr lang="et-EE" b="1" kern="100" dirty="0">
                <a:effectLst/>
                <a:latin typeface="Calibri" panose="020F0502020204030204" pitchFamily="34" charset="0"/>
                <a:ea typeface="Calibri" panose="020F0502020204030204" pitchFamily="34" charset="0"/>
                <a:cs typeface="Arial" panose="020B0604020202020204" pitchFamily="34" charset="0"/>
              </a:rPr>
              <a:t>Positiivne</a:t>
            </a:r>
            <a:endParaRPr lang="en-US" kern="100" dirty="0">
              <a:effectLst/>
              <a:latin typeface="Calibri" panose="020F0502020204030204" pitchFamily="34" charset="0"/>
              <a:ea typeface="Calibri" panose="020F0502020204030204" pitchFamily="34" charset="0"/>
              <a:cs typeface="Arial" panose="020B0604020202020204" pitchFamily="34" charset="0"/>
            </a:endParaRPr>
          </a:p>
          <a:p>
            <a:pPr marL="1612900" indent="-457200">
              <a:lnSpc>
                <a:spcPct val="110000"/>
              </a:lnSpc>
              <a:spcBef>
                <a:spcPts val="600"/>
              </a:spcBef>
              <a:buFont typeface="Wingdings" panose="05000000000000000000" pitchFamily="2" charset="2"/>
              <a:buChar char="ü"/>
            </a:pPr>
            <a:r>
              <a:rPr lang="et-EE" dirty="0"/>
              <a:t>Koolitussüsteemide korrastamine</a:t>
            </a:r>
          </a:p>
          <a:p>
            <a:pPr marL="1612900" indent="-457200">
              <a:lnSpc>
                <a:spcPct val="110000"/>
              </a:lnSpc>
              <a:spcBef>
                <a:spcPts val="600"/>
              </a:spcBef>
              <a:buFont typeface="Wingdings" panose="05000000000000000000" pitchFamily="2" charset="2"/>
              <a:buChar char="ü"/>
            </a:pPr>
            <a:r>
              <a:rPr lang="et-EE" dirty="0"/>
              <a:t>Tulumaksu tagastus klientidele</a:t>
            </a:r>
          </a:p>
          <a:p>
            <a:pPr marL="1612900" indent="-457200">
              <a:lnSpc>
                <a:spcPct val="110000"/>
              </a:lnSpc>
              <a:spcBef>
                <a:spcPts val="600"/>
              </a:spcBef>
              <a:buFont typeface="Wingdings" panose="05000000000000000000" pitchFamily="2" charset="2"/>
              <a:buChar char="ü"/>
            </a:pPr>
            <a:r>
              <a:rPr lang="et-EE" dirty="0"/>
              <a:t>Aruandluse nõudmine ja seadusandlikud nõuded (nt õpiväljundid)</a:t>
            </a:r>
          </a:p>
          <a:p>
            <a:pPr marL="1612900" indent="-457200">
              <a:lnSpc>
                <a:spcPct val="110000"/>
              </a:lnSpc>
              <a:spcBef>
                <a:spcPts val="600"/>
              </a:spcBef>
              <a:buFont typeface="Wingdings" panose="05000000000000000000" pitchFamily="2" charset="2"/>
              <a:buChar char="ü"/>
            </a:pPr>
            <a:r>
              <a:rPr lang="et-EE" dirty="0"/>
              <a:t>Kutsekoja ja OSKA uuringud</a:t>
            </a:r>
          </a:p>
          <a:p>
            <a:pPr marL="812800" indent="0">
              <a:lnSpc>
                <a:spcPct val="110000"/>
              </a:lnSpc>
              <a:spcBef>
                <a:spcPts val="1200"/>
              </a:spcBef>
              <a:buNone/>
            </a:pPr>
            <a:r>
              <a:rPr lang="et-EE" b="1" dirty="0"/>
              <a:t>Probleemid ja ootused</a:t>
            </a:r>
          </a:p>
          <a:p>
            <a:pPr marL="1612900" indent="-444500">
              <a:lnSpc>
                <a:spcPct val="110000"/>
              </a:lnSpc>
              <a:spcBef>
                <a:spcPts val="600"/>
              </a:spcBef>
              <a:buFont typeface="Wingdings" panose="05000000000000000000" pitchFamily="2" charset="2"/>
              <a:buChar char="ü"/>
            </a:pPr>
            <a:r>
              <a:rPr lang="et-EE" dirty="0"/>
              <a:t>Tunnistustele kirjutatava ja koolitusel päriselt toimuva vastavusse viimine</a:t>
            </a:r>
          </a:p>
          <a:p>
            <a:pPr marL="1612900" indent="-444500">
              <a:lnSpc>
                <a:spcPct val="110000"/>
              </a:lnSpc>
              <a:spcBef>
                <a:spcPts val="600"/>
              </a:spcBef>
              <a:buFont typeface="Wingdings" panose="05000000000000000000" pitchFamily="2" charset="2"/>
              <a:buChar char="ü"/>
            </a:pPr>
            <a:r>
              <a:rPr lang="et-EE" dirty="0"/>
              <a:t>HAKA hindamine – võib olla positiivne kui halduskoormus liiga suureks ei kasva, nõuded mõistlikuks jäävad ja koolitajaid päriselt kaasatakse</a:t>
            </a:r>
          </a:p>
          <a:p>
            <a:pPr marL="1612900" indent="-444500">
              <a:lnSpc>
                <a:spcPct val="110000"/>
              </a:lnSpc>
              <a:spcBef>
                <a:spcPts val="600"/>
              </a:spcBef>
              <a:buFont typeface="Wingdings" panose="05000000000000000000" pitchFamily="2" charset="2"/>
              <a:buChar char="ü"/>
            </a:pPr>
            <a:r>
              <a:rPr lang="et-EE" dirty="0"/>
              <a:t>Pseudoteaduste koolituste reguleerimine</a:t>
            </a:r>
          </a:p>
          <a:p>
            <a:pPr marL="1612900" indent="-444500">
              <a:lnSpc>
                <a:spcPct val="110000"/>
              </a:lnSpc>
              <a:spcBef>
                <a:spcPts val="600"/>
              </a:spcBef>
              <a:buFont typeface="Wingdings" panose="05000000000000000000" pitchFamily="2" charset="2"/>
              <a:buChar char="ü"/>
            </a:pPr>
            <a:r>
              <a:rPr lang="et-EE" dirty="0"/>
              <a:t>Arendamisse tuleks suunata rohkem raha kui hindamisse</a:t>
            </a:r>
          </a:p>
          <a:p>
            <a:pPr marL="1612900" indent="-444500">
              <a:lnSpc>
                <a:spcPct val="110000"/>
              </a:lnSpc>
              <a:spcBef>
                <a:spcPts val="600"/>
              </a:spcBef>
              <a:buFont typeface="Wingdings" panose="05000000000000000000" pitchFamily="2" charset="2"/>
              <a:buChar char="ü"/>
            </a:pPr>
            <a:r>
              <a:rPr lang="et-EE" dirty="0"/>
              <a:t>Standardid – tuleks üle vaadata nende olemasolu</a:t>
            </a:r>
          </a:p>
          <a:p>
            <a:pPr marL="0" indent="0">
              <a:lnSpc>
                <a:spcPct val="110000"/>
              </a:lnSpc>
              <a:spcBef>
                <a:spcPts val="600"/>
              </a:spcBef>
              <a:buNone/>
            </a:pPr>
            <a:endParaRPr lang="et-EE" dirty="0"/>
          </a:p>
        </p:txBody>
      </p:sp>
    </p:spTree>
    <p:extLst>
      <p:ext uri="{BB962C8B-B14F-4D97-AF65-F5344CB8AC3E}">
        <p14:creationId xmlns:p14="http://schemas.microsoft.com/office/powerpoint/2010/main" val="36586428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26944-2CD9-C973-3420-F21FC05C76C2}"/>
              </a:ext>
            </a:extLst>
          </p:cNvPr>
          <p:cNvSpPr>
            <a:spLocks noGrp="1"/>
          </p:cNvSpPr>
          <p:nvPr>
            <p:ph type="title"/>
          </p:nvPr>
        </p:nvSpPr>
        <p:spPr>
          <a:xfrm>
            <a:off x="508001" y="256479"/>
            <a:ext cx="11159066" cy="624468"/>
          </a:xfrm>
        </p:spPr>
        <p:txBody>
          <a:bodyPr>
            <a:normAutofit/>
          </a:bodyPr>
          <a:lstStyle/>
          <a:p>
            <a:r>
              <a:rPr lang="et-EE" sz="3600" dirty="0"/>
              <a:t>Professionaalne areng ja võrgustamine - kokkuvõte</a:t>
            </a:r>
          </a:p>
        </p:txBody>
      </p:sp>
      <p:sp>
        <p:nvSpPr>
          <p:cNvPr id="3" name="Content Placeholder 2">
            <a:extLst>
              <a:ext uri="{FF2B5EF4-FFF2-40B4-BE49-F238E27FC236}">
                <a16:creationId xmlns:a16="http://schemas.microsoft.com/office/drawing/2014/main" id="{4C3CCB94-90D3-A7B0-0C19-FC78DD8534A3}"/>
              </a:ext>
            </a:extLst>
          </p:cNvPr>
          <p:cNvSpPr>
            <a:spLocks noGrp="1"/>
          </p:cNvSpPr>
          <p:nvPr>
            <p:ph idx="1"/>
          </p:nvPr>
        </p:nvSpPr>
        <p:spPr>
          <a:xfrm>
            <a:off x="508001" y="1037063"/>
            <a:ext cx="11159066" cy="5820937"/>
          </a:xfrm>
        </p:spPr>
        <p:txBody>
          <a:bodyPr>
            <a:normAutofit fontScale="85000" lnSpcReduction="20000"/>
          </a:bodyPr>
          <a:lstStyle/>
          <a:p>
            <a:pPr>
              <a:lnSpc>
                <a:spcPct val="100000"/>
              </a:lnSpc>
              <a:spcBef>
                <a:spcPts val="600"/>
              </a:spcBef>
            </a:pPr>
            <a:r>
              <a:rPr lang="et-EE" dirty="0"/>
              <a:t>Enamik koolitajaid on pigem valdkondliku taustaga ja praktilise koolitaja-kogemusega, eriti väikestes koolitusettevõtetes. Kutsetunnistus on umbes 10% koolitajatest. Väikestel koolitusettevõtetel ei ole ressursse koolitajate arengu toetamiseks, samuti on suur osa koolitajatest osaajaga (nt VÕS lepinguga) ning põhitöö on mõnes kõrgkoolis või mujal. Sel juhul eeldatakse, et ka nende isiklikku arengut toetatakse põhitöökohas.</a:t>
            </a:r>
          </a:p>
          <a:p>
            <a:pPr>
              <a:lnSpc>
                <a:spcPct val="100000"/>
              </a:lnSpc>
              <a:spcBef>
                <a:spcPts val="600"/>
              </a:spcBef>
            </a:pPr>
            <a:r>
              <a:rPr lang="et-EE" dirty="0"/>
              <a:t>Koolitajate taset hindavad ettevõtjad heaks, kuna turg paneb siin kõik paika, siis jälgitakse hoolikalt tagasisidet. Kutsetunnistust enamasti koolitaja sobivuse/kvaliteedi näitajaks ei peeta, küll on see vajalik riigihangetel osalemiseks</a:t>
            </a:r>
          </a:p>
          <a:p>
            <a:pPr>
              <a:lnSpc>
                <a:spcPct val="100000"/>
              </a:lnSpc>
              <a:spcBef>
                <a:spcPts val="600"/>
              </a:spcBef>
            </a:pPr>
            <a:r>
              <a:rPr lang="et-EE" dirty="0"/>
              <a:t>Koolitajate professionaalsuse tõstmiseks julgustatakse ja võimalusel ka toetatakse nende edasiõppimist. Soodustatakse ka kutsetunnistuse hankimist (nende koolitajate poolt, kelle tegevuseks see vajalik on). </a:t>
            </a:r>
          </a:p>
          <a:p>
            <a:pPr>
              <a:lnSpc>
                <a:spcPct val="100000"/>
              </a:lnSpc>
              <a:spcBef>
                <a:spcPts val="600"/>
              </a:spcBef>
            </a:pPr>
            <a:r>
              <a:rPr lang="et-EE" dirty="0"/>
              <a:t>Koolitajate koolitamisel nähakse vajadust eelkõige e-õppe arenguga seonduvalt, metoodika ja erialavaldkonnaga kursisoleku toetamiseks.  </a:t>
            </a:r>
          </a:p>
          <a:p>
            <a:pPr>
              <a:lnSpc>
                <a:spcPct val="100000"/>
              </a:lnSpc>
              <a:spcBef>
                <a:spcPts val="600"/>
              </a:spcBef>
            </a:pPr>
            <a:r>
              <a:rPr lang="et-EE" dirty="0"/>
              <a:t>Võrgustikes osalemist peetakse oluliseks. Probleemina nähakse ajapuudust, suutmatust ise panustada ja ka selgusetust, et mis kasu osalemine ikka päriselt annab. Hästi teati Andrast ja KFL-i, märgiti ka Eesti Konsultantide Assotsiatsiooni.</a:t>
            </a:r>
          </a:p>
          <a:p>
            <a:pPr>
              <a:lnSpc>
                <a:spcPct val="100000"/>
              </a:lnSpc>
              <a:spcBef>
                <a:spcPts val="600"/>
              </a:spcBef>
            </a:pPr>
            <a:r>
              <a:rPr lang="et-EE" dirty="0"/>
              <a:t>EPALE võrgustikust olid fookusgruppide osalejad enamasti teadlikud, kuid ainult kaks (10-st) ütles, et nad aegajalt külastavad veebilehte (õppematerjalid). </a:t>
            </a:r>
          </a:p>
        </p:txBody>
      </p:sp>
    </p:spTree>
    <p:extLst>
      <p:ext uri="{BB962C8B-B14F-4D97-AF65-F5344CB8AC3E}">
        <p14:creationId xmlns:p14="http://schemas.microsoft.com/office/powerpoint/2010/main" val="30741735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42CCC-E781-EB9B-9114-5C64DF8D064E}"/>
              </a:ext>
            </a:extLst>
          </p:cNvPr>
          <p:cNvSpPr>
            <a:spLocks noGrp="1"/>
          </p:cNvSpPr>
          <p:nvPr>
            <p:ph type="title"/>
          </p:nvPr>
        </p:nvSpPr>
        <p:spPr/>
        <p:txBody>
          <a:bodyPr/>
          <a:lstStyle/>
          <a:p>
            <a:r>
              <a:rPr lang="et-EE" dirty="0"/>
              <a:t>Tänan tähelepanu eest!</a:t>
            </a:r>
            <a:endParaRPr lang="en-US" dirty="0"/>
          </a:p>
        </p:txBody>
      </p:sp>
      <p:sp>
        <p:nvSpPr>
          <p:cNvPr id="3" name="Text Placeholder 2">
            <a:extLst>
              <a:ext uri="{FF2B5EF4-FFF2-40B4-BE49-F238E27FC236}">
                <a16:creationId xmlns:a16="http://schemas.microsoft.com/office/drawing/2014/main" id="{C9EE82C3-C932-750B-6677-E299C357E06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508321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F7922-8C9A-FC61-E81A-E0DBCDF28F3E}"/>
              </a:ext>
            </a:extLst>
          </p:cNvPr>
          <p:cNvSpPr>
            <a:spLocks noGrp="1"/>
          </p:cNvSpPr>
          <p:nvPr>
            <p:ph type="title"/>
          </p:nvPr>
        </p:nvSpPr>
        <p:spPr>
          <a:xfrm>
            <a:off x="838200" y="365126"/>
            <a:ext cx="10515600" cy="643542"/>
          </a:xfrm>
        </p:spPr>
        <p:txBody>
          <a:bodyPr>
            <a:normAutofit fontScale="90000"/>
          </a:bodyPr>
          <a:lstStyle/>
          <a:p>
            <a:r>
              <a:rPr lang="et-EE" dirty="0"/>
              <a:t>Kokkuvõte II</a:t>
            </a:r>
          </a:p>
        </p:txBody>
      </p:sp>
      <p:sp>
        <p:nvSpPr>
          <p:cNvPr id="3" name="Content Placeholder 2">
            <a:extLst>
              <a:ext uri="{FF2B5EF4-FFF2-40B4-BE49-F238E27FC236}">
                <a16:creationId xmlns:a16="http://schemas.microsoft.com/office/drawing/2014/main" id="{D75A70F8-3229-E496-CDFA-2B3F30EBA157}"/>
              </a:ext>
            </a:extLst>
          </p:cNvPr>
          <p:cNvSpPr>
            <a:spLocks noGrp="1"/>
          </p:cNvSpPr>
          <p:nvPr>
            <p:ph idx="1"/>
          </p:nvPr>
        </p:nvSpPr>
        <p:spPr>
          <a:xfrm>
            <a:off x="324963" y="1159498"/>
            <a:ext cx="11542074" cy="5571502"/>
          </a:xfrm>
        </p:spPr>
        <p:txBody>
          <a:bodyPr>
            <a:noAutofit/>
          </a:bodyPr>
          <a:lstStyle/>
          <a:p>
            <a:r>
              <a:rPr lang="et-EE" sz="2400" dirty="0"/>
              <a:t>Enamik koolitusettevõtetes töötavatest koolitajatest ei oma täiskasvanute koolitaja kutsetunnistust ning nad on pigem valdkondliku taustaga ja praktilise koolitaja-kogemusega, eriti väikestes koolitusettevõtetes. Kutsetunnistuse omanikke on umbes 700, kellest suur osa ei tööta põhikohaga erasektori koolitusettevõtetes. Kutsetunnistust peetakse oluliseks peamiselt seoses riigihangete ja töötukassa koolitusnõuetega.</a:t>
            </a:r>
          </a:p>
          <a:p>
            <a:r>
              <a:rPr lang="et-EE" sz="2400" dirty="0"/>
              <a:t>Koolitajad ei ole sagedasti kursis täiskasvanute koolitate kutsestandardi nõuetega. Soovitame kutsestandardite ja koolitajate soovitatavate kvalifikatsiooninõuete tutvustamist muuhulgas ka KFL võrgustiku ja kodulehe kaudu. </a:t>
            </a:r>
          </a:p>
          <a:p>
            <a:r>
              <a:rPr lang="et-EE" sz="2400" dirty="0"/>
              <a:t>Koolituste läbiviimse vormina domineerib auditoorne õpe, kuid erinevad hübriid- ja e-õppe vormid võidavad tasapisi populaarsust. Suhtumises hübriid- ja e-õppe kasutamisse jagunevad koolitajad siiski selgelt toetajateks ja skeptikuteks. Vajalikud digipädevused ja e-õppe vahendite kasutamise kogemus ei ole laialdaselt levinud. </a:t>
            </a:r>
          </a:p>
          <a:p>
            <a:r>
              <a:rPr lang="et-EE" sz="2400" dirty="0"/>
              <a:t>Peamiste tulevikutrendidena nähakse koolituse ja ümberõppe vajaduse kasvu, Online ja e-koolituste osakaalu kasvu ja sisu mitmekesistumist ning koolituste Paljud koolitajat peavad e-õppe kasvu ja koolituste lühenemise trendi puhul murekohaks kvaliteedi tagamist.</a:t>
            </a:r>
          </a:p>
        </p:txBody>
      </p:sp>
    </p:spTree>
    <p:extLst>
      <p:ext uri="{BB962C8B-B14F-4D97-AF65-F5344CB8AC3E}">
        <p14:creationId xmlns:p14="http://schemas.microsoft.com/office/powerpoint/2010/main" val="2816244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F7922-8C9A-FC61-E81A-E0DBCDF28F3E}"/>
              </a:ext>
            </a:extLst>
          </p:cNvPr>
          <p:cNvSpPr>
            <a:spLocks noGrp="1"/>
          </p:cNvSpPr>
          <p:nvPr>
            <p:ph type="title"/>
          </p:nvPr>
        </p:nvSpPr>
        <p:spPr>
          <a:xfrm>
            <a:off x="838200" y="365126"/>
            <a:ext cx="10515600" cy="643542"/>
          </a:xfrm>
        </p:spPr>
        <p:txBody>
          <a:bodyPr>
            <a:normAutofit fontScale="90000"/>
          </a:bodyPr>
          <a:lstStyle/>
          <a:p>
            <a:r>
              <a:rPr lang="et-EE" dirty="0"/>
              <a:t>Kokkuvõte III</a:t>
            </a:r>
          </a:p>
        </p:txBody>
      </p:sp>
      <p:sp>
        <p:nvSpPr>
          <p:cNvPr id="3" name="Content Placeholder 2">
            <a:extLst>
              <a:ext uri="{FF2B5EF4-FFF2-40B4-BE49-F238E27FC236}">
                <a16:creationId xmlns:a16="http://schemas.microsoft.com/office/drawing/2014/main" id="{D75A70F8-3229-E496-CDFA-2B3F30EBA157}"/>
              </a:ext>
            </a:extLst>
          </p:cNvPr>
          <p:cNvSpPr>
            <a:spLocks noGrp="1"/>
          </p:cNvSpPr>
          <p:nvPr>
            <p:ph idx="1"/>
          </p:nvPr>
        </p:nvSpPr>
        <p:spPr>
          <a:xfrm>
            <a:off x="395926" y="1159498"/>
            <a:ext cx="11397006" cy="5017466"/>
          </a:xfrm>
        </p:spPr>
        <p:txBody>
          <a:bodyPr>
            <a:noAutofit/>
          </a:bodyPr>
          <a:lstStyle/>
          <a:p>
            <a:r>
              <a:rPr lang="et-EE" sz="2400" dirty="0"/>
              <a:t>Võrgustikes osalemist peetakse oluliseks. Probleemina nähakse ajapuudust, suutmatust ise panustada ja ka selgusetust, et mis kasu osalemine ikka päriselt annab.</a:t>
            </a:r>
          </a:p>
          <a:p>
            <a:r>
              <a:rPr lang="et-EE" sz="2400" dirty="0"/>
              <a:t>EPALE võrgustikust olid fookusgruppide osalejad enamasti teadlikud, kuid ainult kaks (10-st) ütles, et nad aegajalt külastavad veebilehte (õppematerjalid). Sageli arvatakse, et EPALE on pigem kõrgkoolidele ja avalikule sektorile suunatud organisatsioon.</a:t>
            </a:r>
          </a:p>
          <a:p>
            <a:r>
              <a:rPr lang="et-EE" sz="2400" dirty="0"/>
              <a:t>Väikestel koolitusettevõtetel ei ole ressursse koolitajate arengu toetamiseks, samuti on suur osa koolitajatest osaajaga (nt VÕS lepinguga) ning põhitöö on mõnes kõrgkoolis või mujal. Sel juhul eeldatakse, et ka nende isiklikku arengut toetatakse põhitöökohas.</a:t>
            </a:r>
          </a:p>
          <a:p>
            <a:r>
              <a:rPr lang="et-EE" sz="2400" dirty="0"/>
              <a:t>Koolitajate koolitamisel nähakse vajadust eelkõige e-õppe arenguga seonduvalt, metoodika ja erialavaldkonnaga kursisoleku toetamiseks.  </a:t>
            </a:r>
          </a:p>
          <a:p>
            <a:r>
              <a:rPr lang="et-EE" sz="2400" dirty="0"/>
              <a:t>Koolitajate professionaalsuse tõstmiseks julgustatakse ja võimalusel ka toetatakse nende edasiõppimist. Soodustatakse ka kutsetunnistuse hankimist (nende koolitajate poolt, kelle tegevuseks see vajalik on). </a:t>
            </a:r>
          </a:p>
        </p:txBody>
      </p:sp>
    </p:spTree>
    <p:extLst>
      <p:ext uri="{BB962C8B-B14F-4D97-AF65-F5344CB8AC3E}">
        <p14:creationId xmlns:p14="http://schemas.microsoft.com/office/powerpoint/2010/main" val="2691143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E2D15-1951-46A7-F646-234B8FC4F8DC}"/>
              </a:ext>
            </a:extLst>
          </p:cNvPr>
          <p:cNvSpPr>
            <a:spLocks noGrp="1"/>
          </p:cNvSpPr>
          <p:nvPr>
            <p:ph type="title"/>
          </p:nvPr>
        </p:nvSpPr>
        <p:spPr/>
        <p:txBody>
          <a:bodyPr/>
          <a:lstStyle/>
          <a:p>
            <a:r>
              <a:rPr lang="et-EE" dirty="0"/>
              <a:t>Koolitusettevõtted, koolitajad ja  tegevusmahud</a:t>
            </a:r>
          </a:p>
        </p:txBody>
      </p:sp>
      <p:sp>
        <p:nvSpPr>
          <p:cNvPr id="3" name="Text Placeholder 2">
            <a:extLst>
              <a:ext uri="{FF2B5EF4-FFF2-40B4-BE49-F238E27FC236}">
                <a16:creationId xmlns:a16="http://schemas.microsoft.com/office/drawing/2014/main" id="{74F09815-92D0-232C-657F-105DC4D51740}"/>
              </a:ext>
            </a:extLst>
          </p:cNvPr>
          <p:cNvSpPr>
            <a:spLocks noGrp="1"/>
          </p:cNvSpPr>
          <p:nvPr>
            <p:ph type="body" idx="1"/>
          </p:nvPr>
        </p:nvSpPr>
        <p:spPr/>
        <p:txBody>
          <a:bodyPr/>
          <a:lstStyle/>
          <a:p>
            <a:endParaRPr lang="et-EE"/>
          </a:p>
        </p:txBody>
      </p:sp>
    </p:spTree>
    <p:extLst>
      <p:ext uri="{BB962C8B-B14F-4D97-AF65-F5344CB8AC3E}">
        <p14:creationId xmlns:p14="http://schemas.microsoft.com/office/powerpoint/2010/main" val="3631772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49CFE-ECB8-61A2-B7A7-42792C31FEB4}"/>
              </a:ext>
            </a:extLst>
          </p:cNvPr>
          <p:cNvSpPr>
            <a:spLocks noGrp="1"/>
          </p:cNvSpPr>
          <p:nvPr>
            <p:ph type="title"/>
          </p:nvPr>
        </p:nvSpPr>
        <p:spPr>
          <a:xfrm>
            <a:off x="665803" y="285227"/>
            <a:ext cx="10687975" cy="791002"/>
          </a:xfrm>
        </p:spPr>
        <p:txBody>
          <a:bodyPr/>
          <a:lstStyle/>
          <a:p>
            <a:r>
              <a:rPr lang="et-EE" dirty="0"/>
              <a:t>Koolitusettevõtete arv</a:t>
            </a:r>
          </a:p>
        </p:txBody>
      </p:sp>
      <p:sp>
        <p:nvSpPr>
          <p:cNvPr id="3" name="Content Placeholder 2">
            <a:extLst>
              <a:ext uri="{FF2B5EF4-FFF2-40B4-BE49-F238E27FC236}">
                <a16:creationId xmlns:a16="http://schemas.microsoft.com/office/drawing/2014/main" id="{EF6ACBC3-0CFF-9669-CBC1-CC1D6849E1EE}"/>
              </a:ext>
            </a:extLst>
          </p:cNvPr>
          <p:cNvSpPr>
            <a:spLocks noGrp="1"/>
          </p:cNvSpPr>
          <p:nvPr>
            <p:ph idx="1"/>
          </p:nvPr>
        </p:nvSpPr>
        <p:spPr>
          <a:xfrm>
            <a:off x="584200" y="1231901"/>
            <a:ext cx="10769578" cy="4667094"/>
          </a:xfrm>
        </p:spPr>
        <p:txBody>
          <a:bodyPr>
            <a:normAutofit fontScale="92500" lnSpcReduction="10000"/>
          </a:bodyPr>
          <a:lstStyle/>
          <a:p>
            <a:pPr marL="0" indent="0" algn="just">
              <a:lnSpc>
                <a:spcPct val="100000"/>
              </a:lnSpc>
              <a:buNone/>
            </a:pPr>
            <a:r>
              <a:rPr lang="et-EE" sz="2400" dirty="0"/>
              <a:t>Koolitusettevõtete täpset arvu on keeruline hinnata kuna pole teada, kui palju ärinõustamise (70221) ja arvutialaste konsultatsioonide (62021) ettevõtteid on nö ühemehe OÜ-d oma tööjõu müümiseks. Järgnev hinnang põhineb teadaoleva koolitusettevõtete arvuga EMTAK valdkondade vastamisaktiivsuse võrdlemisel. Ärivaldkonna koolitus- ja konsultatsiooni-ettevõtete ligikaudseks arvuks on 920 (sh ka arvutialased koolitused ja mujal liigitamata koolitused), huvikoolituses (sh keeleõpe) 290 ja sõiduõppes 140. Kokku tegutseb Eestis seega hinnanguliselt 1350 peamiselt täiskasvanute täiendkoolitusteenuseid pakkuvat koolitus-ettevõtet. Neile lisandub 18 täienduskoolitusi pakkuvat kõrgkooli ja 25 kutseõppeasutust. </a:t>
            </a:r>
          </a:p>
          <a:p>
            <a:pPr marL="0" indent="0" algn="just">
              <a:lnSpc>
                <a:spcPct val="100000"/>
              </a:lnSpc>
              <a:buNone/>
            </a:pPr>
            <a:r>
              <a:rPr lang="et-EE" sz="2400" dirty="0"/>
              <a:t>Võrdluseks EHIS andmetel on täiskasvanutele täienduskoolitust pakkuvaid kutseõppeasutusi, kõrgkoole ja erakoolitusasutusi kokku ligi 1200. Arvestada tuleb, et kõigil täiendkoolituse pakkujatel ei ole kohustust ennast tegevusloa või majandustegevusteate alusel registreerida.</a:t>
            </a:r>
          </a:p>
          <a:p>
            <a:pPr marL="0" indent="0" algn="just">
              <a:lnSpc>
                <a:spcPct val="100000"/>
              </a:lnSpc>
              <a:buNone/>
            </a:pPr>
            <a:r>
              <a:rPr lang="et-EE" sz="2400" dirty="0"/>
              <a:t>Ligikaudu 25% ärikoolitajatest ja autokoolidest ning 50% huvikoolitajatest on aastakäibega alla 20 tuhande euro ning ligikaudu 45% ärikoolitajatest, 60% autokoolidest ning 75% huvikoolitajatest on aastakäibega alla 40 tuhande euro.</a:t>
            </a:r>
          </a:p>
        </p:txBody>
      </p:sp>
    </p:spTree>
    <p:extLst>
      <p:ext uri="{BB962C8B-B14F-4D97-AF65-F5344CB8AC3E}">
        <p14:creationId xmlns:p14="http://schemas.microsoft.com/office/powerpoint/2010/main" val="223311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B1DE6-7E49-A5A1-83E8-F32FA4EDE07E}"/>
              </a:ext>
            </a:extLst>
          </p:cNvPr>
          <p:cNvSpPr>
            <a:spLocks noGrp="1"/>
          </p:cNvSpPr>
          <p:nvPr>
            <p:ph type="title"/>
          </p:nvPr>
        </p:nvSpPr>
        <p:spPr/>
        <p:txBody>
          <a:bodyPr/>
          <a:lstStyle/>
          <a:p>
            <a:r>
              <a:rPr lang="et-EE" dirty="0"/>
              <a:t>Koolituste olulisus ettevõtte tegevuses</a:t>
            </a:r>
            <a:endParaRPr lang="en-US" dirty="0"/>
          </a:p>
        </p:txBody>
      </p:sp>
      <p:graphicFrame>
        <p:nvGraphicFramePr>
          <p:cNvPr id="9" name="Table 9">
            <a:extLst>
              <a:ext uri="{FF2B5EF4-FFF2-40B4-BE49-F238E27FC236}">
                <a16:creationId xmlns:a16="http://schemas.microsoft.com/office/drawing/2014/main" id="{4D00BE53-98F1-E0BF-69EF-965EDFCAD72A}"/>
              </a:ext>
            </a:extLst>
          </p:cNvPr>
          <p:cNvGraphicFramePr>
            <a:graphicFrameLocks noGrp="1"/>
          </p:cNvGraphicFramePr>
          <p:nvPr>
            <p:ph idx="1"/>
            <p:extLst>
              <p:ext uri="{D42A27DB-BD31-4B8C-83A1-F6EECF244321}">
                <p14:modId xmlns:p14="http://schemas.microsoft.com/office/powerpoint/2010/main" val="3687912587"/>
              </p:ext>
            </p:extLst>
          </p:nvPr>
        </p:nvGraphicFramePr>
        <p:xfrm>
          <a:off x="567418" y="3118051"/>
          <a:ext cx="5924740" cy="1478280"/>
        </p:xfrm>
        <a:graphic>
          <a:graphicData uri="http://schemas.openxmlformats.org/drawingml/2006/table">
            <a:tbl>
              <a:tblPr firstRow="1" bandRow="1">
                <a:tableStyleId>{93296810-A885-4BE3-A3E7-6D5BEEA58F35}</a:tableStyleId>
              </a:tblPr>
              <a:tblGrid>
                <a:gridCol w="3589421">
                  <a:extLst>
                    <a:ext uri="{9D8B030D-6E8A-4147-A177-3AD203B41FA5}">
                      <a16:colId xmlns:a16="http://schemas.microsoft.com/office/drawing/2014/main" val="980033322"/>
                    </a:ext>
                  </a:extLst>
                </a:gridCol>
                <a:gridCol w="2335319">
                  <a:extLst>
                    <a:ext uri="{9D8B030D-6E8A-4147-A177-3AD203B41FA5}">
                      <a16:colId xmlns:a16="http://schemas.microsoft.com/office/drawing/2014/main" val="986486950"/>
                    </a:ext>
                  </a:extLst>
                </a:gridCol>
              </a:tblGrid>
              <a:tr h="370840">
                <a:tc>
                  <a:txBody>
                    <a:bodyPr/>
                    <a:lstStyle/>
                    <a:p>
                      <a:r>
                        <a:rPr lang="et-EE" dirty="0"/>
                        <a:t>Osakaal</a:t>
                      </a:r>
                      <a:endParaRPr lang="en-US" dirty="0"/>
                    </a:p>
                  </a:txBody>
                  <a:tcPr/>
                </a:tc>
                <a:tc>
                  <a:txBody>
                    <a:bodyPr/>
                    <a:lstStyle/>
                    <a:p>
                      <a:r>
                        <a:rPr lang="et-EE"/>
                        <a:t>Protsent % (tulemus) </a:t>
                      </a:r>
                      <a:endParaRPr lang="en-US"/>
                    </a:p>
                  </a:txBody>
                  <a:tcPr/>
                </a:tc>
                <a:extLst>
                  <a:ext uri="{0D108BD9-81ED-4DB2-BD59-A6C34878D82A}">
                    <a16:rowId xmlns:a16="http://schemas.microsoft.com/office/drawing/2014/main" val="162198408"/>
                  </a:ext>
                </a:extLst>
              </a:tr>
              <a:tr h="1936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dirty="0"/>
                        <a:t>Ainus/peamine tegevusala</a:t>
                      </a:r>
                    </a:p>
                  </a:txBody>
                  <a:tcPr/>
                </a:tc>
                <a:tc>
                  <a:txBody>
                    <a:bodyPr/>
                    <a:lstStyle/>
                    <a:p>
                      <a:pPr algn="ctr"/>
                      <a:r>
                        <a:rPr lang="et-EE"/>
                        <a:t>53%</a:t>
                      </a:r>
                      <a:endParaRPr lang="en-US"/>
                    </a:p>
                  </a:txBody>
                  <a:tcPr/>
                </a:tc>
                <a:extLst>
                  <a:ext uri="{0D108BD9-81ED-4DB2-BD59-A6C34878D82A}">
                    <a16:rowId xmlns:a16="http://schemas.microsoft.com/office/drawing/2014/main" val="270124573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a:t>Oluline (üle 50% käibest)</a:t>
                      </a:r>
                      <a:endParaRPr lang="en-US"/>
                    </a:p>
                  </a:txBody>
                  <a:tcPr/>
                </a:tc>
                <a:tc>
                  <a:txBody>
                    <a:bodyPr/>
                    <a:lstStyle/>
                    <a:p>
                      <a:pPr algn="ctr"/>
                      <a:r>
                        <a:rPr lang="et-EE"/>
                        <a:t>30%</a:t>
                      </a:r>
                      <a:endParaRPr lang="en-US"/>
                    </a:p>
                  </a:txBody>
                  <a:tcPr/>
                </a:tc>
                <a:extLst>
                  <a:ext uri="{0D108BD9-81ED-4DB2-BD59-A6C34878D82A}">
                    <a16:rowId xmlns:a16="http://schemas.microsoft.com/office/drawing/2014/main" val="6708002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a:t>Väheoluline (alla 50% käibest)</a:t>
                      </a:r>
                      <a:endParaRPr lang="en-US"/>
                    </a:p>
                  </a:txBody>
                  <a:tcPr/>
                </a:tc>
                <a:tc>
                  <a:txBody>
                    <a:bodyPr/>
                    <a:lstStyle/>
                    <a:p>
                      <a:pPr algn="ctr"/>
                      <a:r>
                        <a:rPr lang="et-EE" dirty="0"/>
                        <a:t>16%</a:t>
                      </a:r>
                      <a:endParaRPr lang="en-US" dirty="0"/>
                    </a:p>
                  </a:txBody>
                  <a:tcPr/>
                </a:tc>
                <a:extLst>
                  <a:ext uri="{0D108BD9-81ED-4DB2-BD59-A6C34878D82A}">
                    <a16:rowId xmlns:a16="http://schemas.microsoft.com/office/drawing/2014/main" val="3295348448"/>
                  </a:ext>
                </a:extLst>
              </a:tr>
            </a:tbl>
          </a:graphicData>
        </a:graphic>
      </p:graphicFrame>
      <p:graphicFrame>
        <p:nvGraphicFramePr>
          <p:cNvPr id="3" name="Chart 2">
            <a:extLst>
              <a:ext uri="{FF2B5EF4-FFF2-40B4-BE49-F238E27FC236}">
                <a16:creationId xmlns:a16="http://schemas.microsoft.com/office/drawing/2014/main" id="{4F9CE10B-B890-4CF5-B819-6142CDBF7C61}"/>
              </a:ext>
            </a:extLst>
          </p:cNvPr>
          <p:cNvGraphicFramePr>
            <a:graphicFrameLocks/>
          </p:cNvGraphicFramePr>
          <p:nvPr>
            <p:extLst>
              <p:ext uri="{D42A27DB-BD31-4B8C-83A1-F6EECF244321}">
                <p14:modId xmlns:p14="http://schemas.microsoft.com/office/powerpoint/2010/main" val="814464600"/>
              </p:ext>
            </p:extLst>
          </p:nvPr>
        </p:nvGraphicFramePr>
        <p:xfrm>
          <a:off x="5763126" y="1690688"/>
          <a:ext cx="6428874" cy="464995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25911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A0F5F-BAF2-93D4-17FC-3EF941D322C1}"/>
              </a:ext>
            </a:extLst>
          </p:cNvPr>
          <p:cNvSpPr>
            <a:spLocks noGrp="1"/>
          </p:cNvSpPr>
          <p:nvPr>
            <p:ph type="title"/>
          </p:nvPr>
        </p:nvSpPr>
        <p:spPr>
          <a:xfrm>
            <a:off x="563880" y="365125"/>
            <a:ext cx="10789920" cy="1066633"/>
          </a:xfrm>
        </p:spPr>
        <p:txBody>
          <a:bodyPr/>
          <a:lstStyle/>
          <a:p>
            <a:r>
              <a:rPr lang="et-EE" dirty="0"/>
              <a:t>Koolitussektori tegevusmahud ja eksport</a:t>
            </a:r>
          </a:p>
        </p:txBody>
      </p:sp>
      <p:sp>
        <p:nvSpPr>
          <p:cNvPr id="3" name="Oval 2">
            <a:extLst>
              <a:ext uri="{FF2B5EF4-FFF2-40B4-BE49-F238E27FC236}">
                <a16:creationId xmlns:a16="http://schemas.microsoft.com/office/drawing/2014/main" id="{E931FE6A-9DCC-F8DB-7018-22D2C0D7D288}"/>
              </a:ext>
            </a:extLst>
          </p:cNvPr>
          <p:cNvSpPr/>
          <p:nvPr/>
        </p:nvSpPr>
        <p:spPr>
          <a:xfrm>
            <a:off x="197300" y="1371882"/>
            <a:ext cx="3600000" cy="3600000"/>
          </a:xfrm>
          <a:prstGeom prst="ellipse">
            <a:avLst/>
          </a:prstGeom>
          <a:ln>
            <a:noFill/>
          </a:ln>
        </p:spPr>
        <p:style>
          <a:lnRef idx="1">
            <a:schemeClr val="accent6"/>
          </a:lnRef>
          <a:fillRef idx="2">
            <a:schemeClr val="accent6"/>
          </a:fillRef>
          <a:effectRef idx="1">
            <a:schemeClr val="accent6"/>
          </a:effectRef>
          <a:fontRef idx="minor">
            <a:schemeClr val="dk1"/>
          </a:fontRef>
        </p:style>
        <p:txBody>
          <a:bodyPr lIns="0" tIns="0" rIns="0" bIns="0" rtlCol="0" anchor="ctr"/>
          <a:lstStyle/>
          <a:p>
            <a:pPr algn="ctr">
              <a:spcAft>
                <a:spcPts val="1200"/>
              </a:spcAft>
            </a:pPr>
            <a:r>
              <a:rPr lang="et-EE" sz="2400" b="1" dirty="0"/>
              <a:t>Kogukäive 130-160 miljonit eurot aastas </a:t>
            </a:r>
          </a:p>
          <a:p>
            <a:pPr algn="ctr">
              <a:spcAft>
                <a:spcPts val="1200"/>
              </a:spcAft>
            </a:pPr>
            <a:r>
              <a:rPr lang="et-EE" dirty="0"/>
              <a:t>(ilma kõrgkoolide ja kutseõppeasutuste täiendkoolituskeskusteta)</a:t>
            </a:r>
            <a:endParaRPr lang="et-EE" sz="2400" dirty="0"/>
          </a:p>
        </p:txBody>
      </p:sp>
      <p:sp>
        <p:nvSpPr>
          <p:cNvPr id="4" name="Oval 3">
            <a:extLst>
              <a:ext uri="{FF2B5EF4-FFF2-40B4-BE49-F238E27FC236}">
                <a16:creationId xmlns:a16="http://schemas.microsoft.com/office/drawing/2014/main" id="{9F6BACB5-CB7C-A4AC-F783-3F5F7220EF91}"/>
              </a:ext>
            </a:extLst>
          </p:cNvPr>
          <p:cNvSpPr/>
          <p:nvPr/>
        </p:nvSpPr>
        <p:spPr>
          <a:xfrm>
            <a:off x="3438698" y="3777968"/>
            <a:ext cx="3022600" cy="2959100"/>
          </a:xfrm>
          <a:prstGeom prst="ellipse">
            <a:avLst/>
          </a:prstGeom>
          <a:ln>
            <a:noFill/>
          </a:ln>
        </p:spPr>
        <p:style>
          <a:lnRef idx="1">
            <a:schemeClr val="accent6"/>
          </a:lnRef>
          <a:fillRef idx="2">
            <a:schemeClr val="accent6"/>
          </a:fillRef>
          <a:effectRef idx="1">
            <a:schemeClr val="accent6"/>
          </a:effectRef>
          <a:fontRef idx="minor">
            <a:schemeClr val="dk1"/>
          </a:fontRef>
        </p:style>
        <p:txBody>
          <a:bodyPr lIns="0" tIns="0" rIns="0" bIns="0" rtlCol="0" anchor="ctr"/>
          <a:lstStyle/>
          <a:p>
            <a:pPr algn="ctr"/>
            <a:r>
              <a:rPr lang="et-EE" sz="2000" dirty="0"/>
              <a:t>20% koolitusettevõtete käibest on lisategevuste tulu -</a:t>
            </a:r>
            <a:r>
              <a:rPr lang="et-EE" dirty="0"/>
              <a:t> kinnisvara rent, raamatute, õpikute ja tarkvara loomine ja müük, teenuste pakkumine</a:t>
            </a:r>
          </a:p>
        </p:txBody>
      </p:sp>
      <p:sp>
        <p:nvSpPr>
          <p:cNvPr id="6" name="Oval 5">
            <a:extLst>
              <a:ext uri="{FF2B5EF4-FFF2-40B4-BE49-F238E27FC236}">
                <a16:creationId xmlns:a16="http://schemas.microsoft.com/office/drawing/2014/main" id="{82C17E68-4236-4D19-EC68-2D1E697E5FC3}"/>
              </a:ext>
            </a:extLst>
          </p:cNvPr>
          <p:cNvSpPr/>
          <p:nvPr/>
        </p:nvSpPr>
        <p:spPr>
          <a:xfrm>
            <a:off x="5514702" y="1164863"/>
            <a:ext cx="2880000" cy="2880000"/>
          </a:xfrm>
          <a:prstGeom prst="ellipse">
            <a:avLst/>
          </a:prstGeom>
          <a:ln>
            <a:noFill/>
          </a:ln>
        </p:spPr>
        <p:style>
          <a:lnRef idx="1">
            <a:schemeClr val="accent6"/>
          </a:lnRef>
          <a:fillRef idx="2">
            <a:schemeClr val="accent6"/>
          </a:fillRef>
          <a:effectRef idx="1">
            <a:schemeClr val="accent6"/>
          </a:effectRef>
          <a:fontRef idx="minor">
            <a:schemeClr val="dk1"/>
          </a:fontRef>
        </p:style>
        <p:txBody>
          <a:bodyPr lIns="0" tIns="0" rIns="0" bIns="0" rtlCol="0" anchor="ctr"/>
          <a:lstStyle/>
          <a:p>
            <a:pPr algn="ctr"/>
            <a:r>
              <a:rPr lang="et-EE" sz="2000" dirty="0"/>
              <a:t>Suuremate koolitusettevõtete käive jääb enamasti vahemikku 200 000 - 900 000 eurot</a:t>
            </a:r>
          </a:p>
        </p:txBody>
      </p:sp>
      <p:sp>
        <p:nvSpPr>
          <p:cNvPr id="7" name="Oval 6">
            <a:extLst>
              <a:ext uri="{FF2B5EF4-FFF2-40B4-BE49-F238E27FC236}">
                <a16:creationId xmlns:a16="http://schemas.microsoft.com/office/drawing/2014/main" id="{2B1B0A91-985E-D7F4-96EA-6A0892FB8EB3}"/>
              </a:ext>
            </a:extLst>
          </p:cNvPr>
          <p:cNvSpPr/>
          <p:nvPr/>
        </p:nvSpPr>
        <p:spPr>
          <a:xfrm>
            <a:off x="8178700" y="2811882"/>
            <a:ext cx="3816000" cy="3816000"/>
          </a:xfrm>
          <a:prstGeom prst="ellipse">
            <a:avLst/>
          </a:prstGeom>
          <a:ln>
            <a:noFill/>
          </a:ln>
        </p:spPr>
        <p:style>
          <a:lnRef idx="1">
            <a:schemeClr val="accent6"/>
          </a:lnRef>
          <a:fillRef idx="2">
            <a:schemeClr val="accent6"/>
          </a:fillRef>
          <a:effectRef idx="1">
            <a:schemeClr val="accent6"/>
          </a:effectRef>
          <a:fontRef idx="minor">
            <a:schemeClr val="dk1"/>
          </a:fontRef>
        </p:style>
        <p:txBody>
          <a:bodyPr lIns="0" tIns="0" rIns="0" bIns="0" rtlCol="0" anchor="ctr"/>
          <a:lstStyle/>
          <a:p>
            <a:pPr algn="ctr"/>
            <a:r>
              <a:rPr lang="et-EE" sz="2000" b="1" dirty="0"/>
              <a:t>Ekspordi osakaal on väike </a:t>
            </a:r>
          </a:p>
          <a:p>
            <a:pPr algn="ctr"/>
            <a:r>
              <a:rPr lang="et-EE" dirty="0"/>
              <a:t>Äripäeva TOP ettevõtete seas ca 6% müügitulust, väiksemate ettevõtte puhul veelgi madalam. On üksikuid ekspordile spetsialiseerunud koolitusettevõtteid.</a:t>
            </a:r>
          </a:p>
        </p:txBody>
      </p:sp>
    </p:spTree>
    <p:extLst>
      <p:ext uri="{BB962C8B-B14F-4D97-AF65-F5344CB8AC3E}">
        <p14:creationId xmlns:p14="http://schemas.microsoft.com/office/powerpoint/2010/main" val="12943811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787fa1e-41ba-44d0-a9a9-a9426f680487">
      <Terms xmlns="http://schemas.microsoft.com/office/infopath/2007/PartnerControls"/>
    </lcf76f155ced4ddcb4097134ff3c332f>
    <TaxCatchAll xmlns="8d021453-248a-4e19-84ee-32666ba258b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A06E0D0BEFD454788DD1ED1226CEB4A" ma:contentTypeVersion="14" ma:contentTypeDescription="Create a new document." ma:contentTypeScope="" ma:versionID="5f6d8cf663f9184cedfc78996e8238bf">
  <xsd:schema xmlns:xsd="http://www.w3.org/2001/XMLSchema" xmlns:xs="http://www.w3.org/2001/XMLSchema" xmlns:p="http://schemas.microsoft.com/office/2006/metadata/properties" xmlns:ns2="d787fa1e-41ba-44d0-a9a9-a9426f680487" xmlns:ns3="8d021453-248a-4e19-84ee-32666ba258bd" targetNamespace="http://schemas.microsoft.com/office/2006/metadata/properties" ma:root="true" ma:fieldsID="d41076d6fec018c091370a3700756a5c" ns2:_="" ns3:_="">
    <xsd:import namespace="d787fa1e-41ba-44d0-a9a9-a9426f680487"/>
    <xsd:import namespace="8d021453-248a-4e19-84ee-32666ba258bd"/>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87fa1e-41ba-44d0-a9a9-a9426f6804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89437b35-6f03-4724-83d0-e32d1e78d7ce"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d021453-248a-4e19-84ee-32666ba258bd"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a9eea17f-8a93-4aa2-9994-f672471aea00}" ma:internalName="TaxCatchAll" ma:showField="CatchAllData" ma:web="8d021453-248a-4e19-84ee-32666ba258bd">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F6A369D-D3F5-4CFA-BFDA-45A6B4D4338B}">
  <ds:schemaRefs>
    <ds:schemaRef ds:uri="http://purl.org/dc/elements/1.1/"/>
    <ds:schemaRef ds:uri="http://purl.org/dc/dcmitype/"/>
    <ds:schemaRef ds:uri="http://schemas.microsoft.com/office/2006/documentManagement/types"/>
    <ds:schemaRef ds:uri="d787fa1e-41ba-44d0-a9a9-a9426f680487"/>
    <ds:schemaRef ds:uri="http://purl.org/dc/terms/"/>
    <ds:schemaRef ds:uri="http://schemas.microsoft.com/office/infopath/2007/PartnerControls"/>
    <ds:schemaRef ds:uri="8d021453-248a-4e19-84ee-32666ba258bd"/>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9A227AE8-7CDF-45E2-81C6-363F0BD227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87fa1e-41ba-44d0-a9a9-a9426f680487"/>
    <ds:schemaRef ds:uri="8d021453-248a-4e19-84ee-32666ba258b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5C491BF-EBA8-4CA6-82C8-8FC74772B27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1004</TotalTime>
  <Words>3122</Words>
  <Application>Microsoft Office PowerPoint</Application>
  <PresentationFormat>Laiekraan</PresentationFormat>
  <Paragraphs>288</Paragraphs>
  <Slides>36</Slides>
  <Notes>32</Notes>
  <HiddenSlides>0</HiddenSlides>
  <MMClips>0</MMClips>
  <ScaleCrop>false</ScaleCrop>
  <HeadingPairs>
    <vt:vector size="6" baseType="variant">
      <vt:variant>
        <vt:lpstr>Kasutatud fondid</vt:lpstr>
      </vt:variant>
      <vt:variant>
        <vt:i4>4</vt:i4>
      </vt:variant>
      <vt:variant>
        <vt:lpstr>Kujundus</vt:lpstr>
      </vt:variant>
      <vt:variant>
        <vt:i4>1</vt:i4>
      </vt:variant>
      <vt:variant>
        <vt:lpstr>Slaidipealkirjad</vt:lpstr>
      </vt:variant>
      <vt:variant>
        <vt:i4>36</vt:i4>
      </vt:variant>
    </vt:vector>
  </HeadingPairs>
  <TitlesOfParts>
    <vt:vector size="41" baseType="lpstr">
      <vt:lpstr>Arial</vt:lpstr>
      <vt:lpstr>Calibri</vt:lpstr>
      <vt:lpstr>Calibri Light</vt:lpstr>
      <vt:lpstr>Wingdings</vt:lpstr>
      <vt:lpstr>Office Theme</vt:lpstr>
      <vt:lpstr>Eesti Koolitusturu uuring 2022</vt:lpstr>
      <vt:lpstr>Metoodika</vt:lpstr>
      <vt:lpstr>Kokkuvõte I</vt:lpstr>
      <vt:lpstr>Kokkuvõte II</vt:lpstr>
      <vt:lpstr>Kokkuvõte III</vt:lpstr>
      <vt:lpstr>Koolitusettevõtted, koolitajad ja  tegevusmahud</vt:lpstr>
      <vt:lpstr>Koolitusettevõtete arv</vt:lpstr>
      <vt:lpstr>Koolituste olulisus ettevõtte tegevuses</vt:lpstr>
      <vt:lpstr>Koolitussektori tegevusmahud ja eksport</vt:lpstr>
      <vt:lpstr>Koolitussektori tegevusmahud ja eksport</vt:lpstr>
      <vt:lpstr>60 suurema koolitusettevõtte majandusnäitajate trendid 2018 – 2022 (Äripäeva TOP 2021 ettevõtted)</vt:lpstr>
      <vt:lpstr>Koolitusettevõttes töötavate koolitajate arv</vt:lpstr>
      <vt:lpstr>Koolitajate arv</vt:lpstr>
      <vt:lpstr>Koolitajate õppimisvõimalused</vt:lpstr>
      <vt:lpstr>Kutsestandardid</vt:lpstr>
      <vt:lpstr>Kutsetunnistuse olulisus</vt:lpstr>
      <vt:lpstr>Kutsetunnistuse olulisus – koolitajate suhtumine</vt:lpstr>
      <vt:lpstr>Koolitusvaldkonnad ja metoodika</vt:lpstr>
      <vt:lpstr>Koolitusvaldkonnad </vt:lpstr>
      <vt:lpstr>Koolituste läbiviimise vormid</vt:lpstr>
      <vt:lpstr>Viimase kolme aasta muutused</vt:lpstr>
      <vt:lpstr>Järgmise 3-5 aasta arengusuunad</vt:lpstr>
      <vt:lpstr>E-õpe või klassiruumikoolitused</vt:lpstr>
      <vt:lpstr>Koolitustel kasutatav tarkvara ja tehnilised vahendid</vt:lpstr>
      <vt:lpstr>Arengutrendid</vt:lpstr>
      <vt:lpstr>Eesti koolitusturu tulevikuarengud aastani 2030?</vt:lpstr>
      <vt:lpstr>Koolitusvaldkondade kasvupotensiaal aastaks 2030</vt:lpstr>
      <vt:lpstr>Koolitusfirmade arengutrendid (viimased 3 aastat)</vt:lpstr>
      <vt:lpstr>Koolitusfirmade arengut ja tootearendust toetavad ja takistavad tegurid</vt:lpstr>
      <vt:lpstr>Tootearendus ja lähiaastate plaanid </vt:lpstr>
      <vt:lpstr>Kliendisuhted, koostöö ja võrgustik</vt:lpstr>
      <vt:lpstr>Kliendisuhted 1</vt:lpstr>
      <vt:lpstr>Kliendisuhted 2</vt:lpstr>
      <vt:lpstr>Koostöö avaliku sektoriga</vt:lpstr>
      <vt:lpstr>Professionaalne areng ja võrgustamine - kokkuvõte</vt:lpstr>
      <vt:lpstr>Tänan tähelepanu eest!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Eesti Koolitus- ja Konsultatsioonifirmade Liidu uuring</dc:title>
  <dc:creator>Delis Lauringson</dc:creator>
  <cp:lastModifiedBy>Raul Ennus</cp:lastModifiedBy>
  <cp:revision>4</cp:revision>
  <cp:lastPrinted>2023-09-29T08:58:08Z</cp:lastPrinted>
  <dcterms:created xsi:type="dcterms:W3CDTF">2023-02-09T11:11:41Z</dcterms:created>
  <dcterms:modified xsi:type="dcterms:W3CDTF">2023-10-05T05:53:07Z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0x0101005A06E0D0BEFD454788DD1ED1226CEB4A</vt:lpwstr>
  </property>
  <property fmtid="{D5CDD505-2E9C-101B-9397-08002B2CF9AE}" pid="3" name="MediaServiceImageTags">
    <vt:lpwstr/>
  </property>
</Properties>
</file>